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03" r:id="rId2"/>
    <p:sldId id="292" r:id="rId3"/>
    <p:sldId id="298" r:id="rId4"/>
    <p:sldId id="289" r:id="rId5"/>
    <p:sldId id="295" r:id="rId6"/>
    <p:sldId id="297" r:id="rId7"/>
    <p:sldId id="293" r:id="rId8"/>
    <p:sldId id="288" r:id="rId9"/>
    <p:sldId id="290" r:id="rId10"/>
    <p:sldId id="294" r:id="rId11"/>
    <p:sldId id="299" r:id="rId12"/>
    <p:sldId id="291" r:id="rId13"/>
    <p:sldId id="301" r:id="rId14"/>
    <p:sldId id="304" r:id="rId15"/>
    <p:sldId id="305" r:id="rId16"/>
    <p:sldId id="306" r:id="rId17"/>
    <p:sldId id="307" r:id="rId1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1B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5" autoAdjust="0"/>
    <p:restoredTop sz="94614" autoAdjust="0"/>
  </p:normalViewPr>
  <p:slideViewPr>
    <p:cSldViewPr>
      <p:cViewPr varScale="1">
        <p:scale>
          <a:sx n="65" d="100"/>
          <a:sy n="65" d="100"/>
        </p:scale>
        <p:origin x="-354"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Documents%20and%20Settings\LKA16152\My%20Documents\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sz="1200"/>
            </a:pPr>
            <a:r>
              <a:rPr lang="en-US" sz="1800" dirty="0"/>
              <a:t>GCC corporate and family</a:t>
            </a:r>
            <a:r>
              <a:rPr lang="en-US" sz="1800" baseline="0" dirty="0"/>
              <a:t> office share by investable assets</a:t>
            </a:r>
            <a:endParaRPr lang="en-US" sz="1800" dirty="0"/>
          </a:p>
        </c:rich>
      </c:tx>
      <c:layout>
        <c:manualLayout>
          <c:xMode val="edge"/>
          <c:yMode val="edge"/>
          <c:x val="3.6592261904761912E-2"/>
          <c:y val="1.8867924528301903E-2"/>
        </c:manualLayout>
      </c:layout>
    </c:title>
    <c:plotArea>
      <c:layout/>
      <c:barChart>
        <c:barDir val="col"/>
        <c:grouping val="clustered"/>
        <c:ser>
          <c:idx val="0"/>
          <c:order val="0"/>
          <c:tx>
            <c:strRef>
              <c:f>Sheet1!$C$103</c:f>
              <c:strCache>
                <c:ptCount val="1"/>
                <c:pt idx="0">
                  <c:v>Corporate (Family Group)</c:v>
                </c:pt>
              </c:strCache>
            </c:strRef>
          </c:tx>
          <c:cat>
            <c:strRef>
              <c:f>Sheet1!$D$102:$F$102</c:f>
              <c:strCache>
                <c:ptCount val="3"/>
                <c:pt idx="0">
                  <c:v>Market 
Share</c:v>
                </c:pt>
                <c:pt idx="1">
                  <c:v>Share
(ex-sovereigns)</c:v>
                </c:pt>
                <c:pt idx="2">
                  <c:v>Contestable share
(ex-sovereigns)</c:v>
                </c:pt>
              </c:strCache>
            </c:strRef>
          </c:cat>
          <c:val>
            <c:numRef>
              <c:f>Sheet1!$D$103:$F$103</c:f>
              <c:numCache>
                <c:formatCode>0%</c:formatCode>
                <c:ptCount val="3"/>
                <c:pt idx="0">
                  <c:v>3.0000000000000002E-2</c:v>
                </c:pt>
                <c:pt idx="1">
                  <c:v>0.39000000000000007</c:v>
                </c:pt>
                <c:pt idx="2">
                  <c:v>0.24000000000000002</c:v>
                </c:pt>
              </c:numCache>
            </c:numRef>
          </c:val>
        </c:ser>
        <c:ser>
          <c:idx val="1"/>
          <c:order val="1"/>
          <c:tx>
            <c:strRef>
              <c:f>Sheet1!$C$104</c:f>
              <c:strCache>
                <c:ptCount val="1"/>
                <c:pt idx="0">
                  <c:v>Family Office (UHNW)</c:v>
                </c:pt>
              </c:strCache>
            </c:strRef>
          </c:tx>
          <c:cat>
            <c:strRef>
              <c:f>Sheet1!$D$102:$F$102</c:f>
              <c:strCache>
                <c:ptCount val="3"/>
                <c:pt idx="0">
                  <c:v>Market 
Share</c:v>
                </c:pt>
                <c:pt idx="1">
                  <c:v>Share
(ex-sovereigns)</c:v>
                </c:pt>
                <c:pt idx="2">
                  <c:v>Contestable share
(ex-sovereigns)</c:v>
                </c:pt>
              </c:strCache>
            </c:strRef>
          </c:cat>
          <c:val>
            <c:numRef>
              <c:f>Sheet1!$D$104:$F$104</c:f>
              <c:numCache>
                <c:formatCode>0%</c:formatCode>
                <c:ptCount val="3"/>
                <c:pt idx="0">
                  <c:v>1.0000000000000002E-2</c:v>
                </c:pt>
                <c:pt idx="1">
                  <c:v>0.11</c:v>
                </c:pt>
                <c:pt idx="2">
                  <c:v>0.19</c:v>
                </c:pt>
              </c:numCache>
            </c:numRef>
          </c:val>
        </c:ser>
        <c:dLbls>
          <c:showVal val="1"/>
        </c:dLbls>
        <c:overlap val="-25"/>
        <c:axId val="222734976"/>
        <c:axId val="222831360"/>
      </c:barChart>
      <c:catAx>
        <c:axId val="222734976"/>
        <c:scaling>
          <c:orientation val="minMax"/>
        </c:scaling>
        <c:axPos val="b"/>
        <c:majorTickMark val="none"/>
        <c:tickLblPos val="nextTo"/>
        <c:crossAx val="222831360"/>
        <c:crosses val="autoZero"/>
        <c:auto val="1"/>
        <c:lblAlgn val="ctr"/>
        <c:lblOffset val="100"/>
      </c:catAx>
      <c:valAx>
        <c:axId val="222831360"/>
        <c:scaling>
          <c:orientation val="minMax"/>
        </c:scaling>
        <c:delete val="1"/>
        <c:axPos val="l"/>
        <c:numFmt formatCode="0%" sourceLinked="1"/>
        <c:tickLblPos val="none"/>
        <c:crossAx val="222734976"/>
        <c:crosses val="autoZero"/>
        <c:crossBetween val="between"/>
      </c:valAx>
    </c:plotArea>
    <c:legend>
      <c:legendPos val="t"/>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a:pPr>
            <a:r>
              <a:rPr lang="en-US" sz="1600" b="1" i="0" baseline="0" dirty="0"/>
              <a:t>Home-market bias in GCC expatriate segments</a:t>
            </a:r>
            <a:endParaRPr lang="en-US" sz="1600" dirty="0"/>
          </a:p>
        </c:rich>
      </c:tx>
      <c:layout>
        <c:manualLayout>
          <c:xMode val="edge"/>
          <c:yMode val="edge"/>
          <c:x val="3.5114942528735607E-2"/>
          <c:y val="1.7543859649122803E-2"/>
        </c:manualLayout>
      </c:layout>
    </c:title>
    <c:plotArea>
      <c:layout/>
      <c:barChart>
        <c:barDir val="col"/>
        <c:grouping val="clustered"/>
        <c:ser>
          <c:idx val="0"/>
          <c:order val="0"/>
          <c:tx>
            <c:strRef>
              <c:f>Sheet1!$C$177</c:f>
              <c:strCache>
                <c:ptCount val="1"/>
                <c:pt idx="0">
                  <c:v>Home market allocation</c:v>
                </c:pt>
              </c:strCache>
            </c:strRef>
          </c:tx>
          <c:cat>
            <c:strRef>
              <c:f>Sheet1!$D$176:$G$176</c:f>
              <c:strCache>
                <c:ptCount val="4"/>
                <c:pt idx="0">
                  <c:v>Western expat</c:v>
                </c:pt>
                <c:pt idx="1">
                  <c:v>NRI</c:v>
                </c:pt>
                <c:pt idx="2">
                  <c:v>Arab expat</c:v>
                </c:pt>
                <c:pt idx="3">
                  <c:v>GCC local</c:v>
                </c:pt>
              </c:strCache>
            </c:strRef>
          </c:cat>
          <c:val>
            <c:numRef>
              <c:f>Sheet1!$D$177:$G$177</c:f>
              <c:numCache>
                <c:formatCode>0%</c:formatCode>
                <c:ptCount val="4"/>
                <c:pt idx="0">
                  <c:v>0.44</c:v>
                </c:pt>
                <c:pt idx="1">
                  <c:v>0.41000000000000003</c:v>
                </c:pt>
                <c:pt idx="2">
                  <c:v>0.31000000000000005</c:v>
                </c:pt>
                <c:pt idx="3">
                  <c:v>0.57000000000000006</c:v>
                </c:pt>
              </c:numCache>
            </c:numRef>
          </c:val>
        </c:ser>
        <c:ser>
          <c:idx val="1"/>
          <c:order val="1"/>
          <c:tx>
            <c:strRef>
              <c:f>Sheet1!$C$178</c:f>
              <c:strCache>
                <c:ptCount val="1"/>
                <c:pt idx="0">
                  <c:v>Home market bias</c:v>
                </c:pt>
              </c:strCache>
            </c:strRef>
          </c:tx>
          <c:cat>
            <c:strRef>
              <c:f>Sheet1!$D$176:$G$176</c:f>
              <c:strCache>
                <c:ptCount val="4"/>
                <c:pt idx="0">
                  <c:v>Western expat</c:v>
                </c:pt>
                <c:pt idx="1">
                  <c:v>NRI</c:v>
                </c:pt>
                <c:pt idx="2">
                  <c:v>Arab expat</c:v>
                </c:pt>
                <c:pt idx="3">
                  <c:v>GCC local</c:v>
                </c:pt>
              </c:strCache>
            </c:strRef>
          </c:cat>
          <c:val>
            <c:numRef>
              <c:f>Sheet1!$D$178:$G$178</c:f>
              <c:numCache>
                <c:formatCode>0%</c:formatCode>
                <c:ptCount val="4"/>
                <c:pt idx="0">
                  <c:v>0.22</c:v>
                </c:pt>
                <c:pt idx="1">
                  <c:v>0.31000000000000005</c:v>
                </c:pt>
                <c:pt idx="2">
                  <c:v>0.27</c:v>
                </c:pt>
                <c:pt idx="3">
                  <c:v>0.55000000000000004</c:v>
                </c:pt>
              </c:numCache>
            </c:numRef>
          </c:val>
        </c:ser>
        <c:dLbls>
          <c:showVal val="1"/>
        </c:dLbls>
        <c:overlap val="-25"/>
        <c:axId val="224230784"/>
        <c:axId val="224260864"/>
      </c:barChart>
      <c:catAx>
        <c:axId val="224230784"/>
        <c:scaling>
          <c:orientation val="minMax"/>
        </c:scaling>
        <c:axPos val="b"/>
        <c:majorTickMark val="none"/>
        <c:tickLblPos val="nextTo"/>
        <c:crossAx val="224260864"/>
        <c:crosses val="autoZero"/>
        <c:auto val="1"/>
        <c:lblAlgn val="ctr"/>
        <c:lblOffset val="100"/>
      </c:catAx>
      <c:valAx>
        <c:axId val="224260864"/>
        <c:scaling>
          <c:orientation val="minMax"/>
        </c:scaling>
        <c:delete val="1"/>
        <c:axPos val="l"/>
        <c:numFmt formatCode="0%" sourceLinked="1"/>
        <c:tickLblPos val="none"/>
        <c:crossAx val="224230784"/>
        <c:crosses val="autoZero"/>
        <c:crossBetween val="between"/>
      </c:valAx>
    </c:plotArea>
    <c:legend>
      <c:legendPos val="t"/>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a:pPr>
            <a:r>
              <a:rPr lang="en-US" sz="1600" dirty="0"/>
              <a:t>The</a:t>
            </a:r>
            <a:r>
              <a:rPr lang="en-US" sz="1600" baseline="0" dirty="0"/>
              <a:t> influence of </a:t>
            </a:r>
            <a:r>
              <a:rPr lang="en-US" sz="1600" baseline="0" dirty="0" err="1" smtClean="0"/>
              <a:t>internationalisation</a:t>
            </a:r>
            <a:r>
              <a:rPr lang="en-US" sz="1600" baseline="0" dirty="0" smtClean="0"/>
              <a:t> </a:t>
            </a:r>
            <a:r>
              <a:rPr lang="en-US" sz="1600" baseline="0" dirty="0"/>
              <a:t>on GCC investor geographic </a:t>
            </a:r>
            <a:r>
              <a:rPr lang="en-US" sz="1600" baseline="0" dirty="0" smtClean="0"/>
              <a:t>exposure</a:t>
            </a:r>
          </a:p>
          <a:p>
            <a:pPr algn="l">
              <a:defRPr/>
            </a:pPr>
            <a:endParaRPr lang="en-US" sz="1600" baseline="0" dirty="0" smtClean="0"/>
          </a:p>
          <a:p>
            <a:pPr algn="l">
              <a:defRPr/>
            </a:pPr>
            <a:endParaRPr lang="en-US" sz="1600" baseline="0" dirty="0" smtClean="0"/>
          </a:p>
          <a:p>
            <a:pPr algn="l">
              <a:defRPr/>
            </a:pPr>
            <a:endParaRPr lang="en-US" sz="1600" baseline="0" dirty="0" smtClean="0"/>
          </a:p>
          <a:p>
            <a:pPr algn="l">
              <a:defRPr/>
            </a:pPr>
            <a:endParaRPr lang="en-US" sz="1600" baseline="0" dirty="0" smtClean="0"/>
          </a:p>
          <a:p>
            <a:pPr algn="l">
              <a:defRPr/>
            </a:pPr>
            <a:endParaRPr lang="en-US" sz="1600" dirty="0"/>
          </a:p>
        </c:rich>
      </c:tx>
      <c:layout>
        <c:manualLayout>
          <c:xMode val="edge"/>
          <c:yMode val="edge"/>
          <c:x val="1.8097797557914002E-2"/>
          <c:y val="0"/>
        </c:manualLayout>
      </c:layout>
    </c:title>
    <c:plotArea>
      <c:layout/>
      <c:scatterChart>
        <c:scatterStyle val="lineMarker"/>
        <c:ser>
          <c:idx val="0"/>
          <c:order val="0"/>
          <c:tx>
            <c:strRef>
              <c:f>Sheet1!$C$197</c:f>
              <c:strCache>
                <c:ptCount val="1"/>
                <c:pt idx="0">
                  <c:v>Saudi</c:v>
                </c:pt>
              </c:strCache>
            </c:strRef>
          </c:tx>
          <c:spPr>
            <a:ln w="28575">
              <a:noFill/>
            </a:ln>
          </c:spPr>
          <c:xVal>
            <c:numRef>
              <c:f>Sheet1!$D$196:$I$196</c:f>
              <c:numCache>
                <c:formatCode>General</c:formatCode>
                <c:ptCount val="6"/>
                <c:pt idx="0">
                  <c:v>40</c:v>
                </c:pt>
                <c:pt idx="1">
                  <c:v>50</c:v>
                </c:pt>
                <c:pt idx="2">
                  <c:v>70</c:v>
                </c:pt>
                <c:pt idx="3">
                  <c:v>81</c:v>
                </c:pt>
                <c:pt idx="4">
                  <c:v>79</c:v>
                </c:pt>
                <c:pt idx="5">
                  <c:v>100</c:v>
                </c:pt>
              </c:numCache>
            </c:numRef>
          </c:xVal>
          <c:yVal>
            <c:numRef>
              <c:f>Sheet1!$D$197:$I$197</c:f>
              <c:numCache>
                <c:formatCode>General</c:formatCode>
                <c:ptCount val="6"/>
                <c:pt idx="0" formatCode="0%">
                  <c:v>0.25</c:v>
                </c:pt>
              </c:numCache>
            </c:numRef>
          </c:yVal>
        </c:ser>
        <c:ser>
          <c:idx val="1"/>
          <c:order val="1"/>
          <c:tx>
            <c:strRef>
              <c:f>Sheet1!$C$198</c:f>
              <c:strCache>
                <c:ptCount val="1"/>
                <c:pt idx="0">
                  <c:v>Omani</c:v>
                </c:pt>
              </c:strCache>
            </c:strRef>
          </c:tx>
          <c:spPr>
            <a:ln w="28575">
              <a:noFill/>
            </a:ln>
          </c:spPr>
          <c:xVal>
            <c:numRef>
              <c:f>Sheet1!$D$196:$I$196</c:f>
              <c:numCache>
                <c:formatCode>General</c:formatCode>
                <c:ptCount val="6"/>
                <c:pt idx="0">
                  <c:v>40</c:v>
                </c:pt>
                <c:pt idx="1">
                  <c:v>50</c:v>
                </c:pt>
                <c:pt idx="2">
                  <c:v>70</c:v>
                </c:pt>
                <c:pt idx="3">
                  <c:v>81</c:v>
                </c:pt>
                <c:pt idx="4">
                  <c:v>79</c:v>
                </c:pt>
                <c:pt idx="5">
                  <c:v>100</c:v>
                </c:pt>
              </c:numCache>
            </c:numRef>
          </c:xVal>
          <c:yVal>
            <c:numRef>
              <c:f>Sheet1!$D$198:$I$198</c:f>
              <c:numCache>
                <c:formatCode>0%</c:formatCode>
                <c:ptCount val="6"/>
                <c:pt idx="1">
                  <c:v>0.24000000000000002</c:v>
                </c:pt>
              </c:numCache>
            </c:numRef>
          </c:yVal>
        </c:ser>
        <c:ser>
          <c:idx val="2"/>
          <c:order val="2"/>
          <c:tx>
            <c:strRef>
              <c:f>Sheet1!$C$199</c:f>
              <c:strCache>
                <c:ptCount val="1"/>
                <c:pt idx="0">
                  <c:v>Kuwaiti</c:v>
                </c:pt>
              </c:strCache>
            </c:strRef>
          </c:tx>
          <c:spPr>
            <a:ln w="28575">
              <a:noFill/>
            </a:ln>
          </c:spPr>
          <c:xVal>
            <c:numRef>
              <c:f>Sheet1!$D$196:$I$196</c:f>
              <c:numCache>
                <c:formatCode>General</c:formatCode>
                <c:ptCount val="6"/>
                <c:pt idx="0">
                  <c:v>40</c:v>
                </c:pt>
                <c:pt idx="1">
                  <c:v>50</c:v>
                </c:pt>
                <c:pt idx="2">
                  <c:v>70</c:v>
                </c:pt>
                <c:pt idx="3">
                  <c:v>81</c:v>
                </c:pt>
                <c:pt idx="4">
                  <c:v>79</c:v>
                </c:pt>
                <c:pt idx="5">
                  <c:v>100</c:v>
                </c:pt>
              </c:numCache>
            </c:numRef>
          </c:xVal>
          <c:yVal>
            <c:numRef>
              <c:f>Sheet1!$D$199:$I$199</c:f>
              <c:numCache>
                <c:formatCode>General</c:formatCode>
                <c:ptCount val="6"/>
                <c:pt idx="2" formatCode="0%">
                  <c:v>0.37000000000000005</c:v>
                </c:pt>
              </c:numCache>
            </c:numRef>
          </c:yVal>
        </c:ser>
        <c:ser>
          <c:idx val="3"/>
          <c:order val="3"/>
          <c:tx>
            <c:strRef>
              <c:f>Sheet1!$C$200</c:f>
              <c:strCache>
                <c:ptCount val="1"/>
                <c:pt idx="0">
                  <c:v>Qatari</c:v>
                </c:pt>
              </c:strCache>
            </c:strRef>
          </c:tx>
          <c:spPr>
            <a:ln w="28575">
              <a:noFill/>
            </a:ln>
          </c:spPr>
          <c:xVal>
            <c:numRef>
              <c:f>Sheet1!$D$196:$I$196</c:f>
              <c:numCache>
                <c:formatCode>General</c:formatCode>
                <c:ptCount val="6"/>
                <c:pt idx="0">
                  <c:v>40</c:v>
                </c:pt>
                <c:pt idx="1">
                  <c:v>50</c:v>
                </c:pt>
                <c:pt idx="2">
                  <c:v>70</c:v>
                </c:pt>
                <c:pt idx="3">
                  <c:v>81</c:v>
                </c:pt>
                <c:pt idx="4">
                  <c:v>79</c:v>
                </c:pt>
                <c:pt idx="5">
                  <c:v>100</c:v>
                </c:pt>
              </c:numCache>
            </c:numRef>
          </c:xVal>
          <c:yVal>
            <c:numRef>
              <c:f>Sheet1!$D$200:$I$200</c:f>
              <c:numCache>
                <c:formatCode>General</c:formatCode>
                <c:ptCount val="6"/>
                <c:pt idx="3" formatCode="0%">
                  <c:v>0.4</c:v>
                </c:pt>
              </c:numCache>
            </c:numRef>
          </c:yVal>
        </c:ser>
        <c:ser>
          <c:idx val="4"/>
          <c:order val="4"/>
          <c:tx>
            <c:strRef>
              <c:f>Sheet1!$C$201</c:f>
              <c:strCache>
                <c:ptCount val="1"/>
                <c:pt idx="0">
                  <c:v>Bahraini</c:v>
                </c:pt>
              </c:strCache>
            </c:strRef>
          </c:tx>
          <c:spPr>
            <a:ln w="28575">
              <a:noFill/>
            </a:ln>
          </c:spPr>
          <c:xVal>
            <c:numRef>
              <c:f>Sheet1!$D$196:$I$196</c:f>
              <c:numCache>
                <c:formatCode>General</c:formatCode>
                <c:ptCount val="6"/>
                <c:pt idx="0">
                  <c:v>40</c:v>
                </c:pt>
                <c:pt idx="1">
                  <c:v>50</c:v>
                </c:pt>
                <c:pt idx="2">
                  <c:v>70</c:v>
                </c:pt>
                <c:pt idx="3">
                  <c:v>81</c:v>
                </c:pt>
                <c:pt idx="4">
                  <c:v>79</c:v>
                </c:pt>
                <c:pt idx="5">
                  <c:v>100</c:v>
                </c:pt>
              </c:numCache>
            </c:numRef>
          </c:xVal>
          <c:yVal>
            <c:numRef>
              <c:f>Sheet1!$D$201:$I$201</c:f>
              <c:numCache>
                <c:formatCode>General</c:formatCode>
                <c:ptCount val="6"/>
                <c:pt idx="4" formatCode="0%">
                  <c:v>0.9</c:v>
                </c:pt>
              </c:numCache>
            </c:numRef>
          </c:yVal>
        </c:ser>
        <c:ser>
          <c:idx val="5"/>
          <c:order val="5"/>
          <c:tx>
            <c:strRef>
              <c:f>Sheet1!$C$202</c:f>
              <c:strCache>
                <c:ptCount val="1"/>
                <c:pt idx="0">
                  <c:v>Emirati</c:v>
                </c:pt>
              </c:strCache>
            </c:strRef>
          </c:tx>
          <c:spPr>
            <a:ln w="28575">
              <a:noFill/>
            </a:ln>
          </c:spPr>
          <c:xVal>
            <c:numRef>
              <c:f>Sheet1!$D$196:$I$196</c:f>
              <c:numCache>
                <c:formatCode>General</c:formatCode>
                <c:ptCount val="6"/>
                <c:pt idx="0">
                  <c:v>40</c:v>
                </c:pt>
                <c:pt idx="1">
                  <c:v>50</c:v>
                </c:pt>
                <c:pt idx="2">
                  <c:v>70</c:v>
                </c:pt>
                <c:pt idx="3">
                  <c:v>81</c:v>
                </c:pt>
                <c:pt idx="4">
                  <c:v>79</c:v>
                </c:pt>
                <c:pt idx="5">
                  <c:v>100</c:v>
                </c:pt>
              </c:numCache>
            </c:numRef>
          </c:xVal>
          <c:yVal>
            <c:numRef>
              <c:f>Sheet1!$D$202:$I$202</c:f>
              <c:numCache>
                <c:formatCode>General</c:formatCode>
                <c:ptCount val="6"/>
                <c:pt idx="5" formatCode="0%">
                  <c:v>0.5</c:v>
                </c:pt>
              </c:numCache>
            </c:numRef>
          </c:yVal>
        </c:ser>
        <c:axId val="288425472"/>
        <c:axId val="288450432"/>
      </c:scatterChart>
      <c:valAx>
        <c:axId val="288425472"/>
        <c:scaling>
          <c:orientation val="minMax"/>
          <c:max val="120"/>
          <c:min val="30"/>
        </c:scaling>
        <c:axPos val="b"/>
        <c:title>
          <c:tx>
            <c:rich>
              <a:bodyPr/>
              <a:lstStyle/>
              <a:p>
                <a:pPr>
                  <a:defRPr/>
                </a:pPr>
                <a:r>
                  <a:rPr lang="en-US"/>
                  <a:t>Internationalisation Index (%Expats, Openness of Economy)</a:t>
                </a:r>
              </a:p>
            </c:rich>
          </c:tx>
          <c:layout/>
        </c:title>
        <c:numFmt formatCode="General" sourceLinked="1"/>
        <c:majorTickMark val="none"/>
        <c:tickLblPos val="nextTo"/>
        <c:crossAx val="288450432"/>
        <c:crosses val="autoZero"/>
        <c:crossBetween val="midCat"/>
      </c:valAx>
      <c:valAx>
        <c:axId val="288450432"/>
        <c:scaling>
          <c:orientation val="minMax"/>
          <c:max val="0.9"/>
          <c:min val="0.1"/>
        </c:scaling>
        <c:axPos val="l"/>
        <c:majorGridlines/>
        <c:title>
          <c:tx>
            <c:rich>
              <a:bodyPr rot="0" vert="horz" anchor="t" anchorCtr="0"/>
              <a:lstStyle/>
              <a:p>
                <a:pPr>
                  <a:defRPr/>
                </a:pPr>
                <a:r>
                  <a:rPr lang="en-US"/>
                  <a:t>International exposure  (of portfolio)</a:t>
                </a:r>
              </a:p>
            </c:rich>
          </c:tx>
          <c:layout>
            <c:manualLayout>
              <c:xMode val="edge"/>
              <c:yMode val="edge"/>
              <c:x val="0.15710225284339505"/>
              <c:y val="0.196752004365705"/>
            </c:manualLayout>
          </c:layout>
        </c:title>
        <c:numFmt formatCode="0%" sourceLinked="1"/>
        <c:majorTickMark val="none"/>
        <c:tickLblPos val="nextTo"/>
        <c:crossAx val="288425472"/>
        <c:crosses val="autoZero"/>
        <c:crossBetween val="midCat"/>
      </c:valAx>
    </c:plotArea>
    <c:legend>
      <c:legendPos val="r"/>
      <c:layout/>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sz="1200"/>
            </a:pPr>
            <a:r>
              <a:rPr lang="en-US" sz="1600" dirty="0"/>
              <a:t>GCC investor and expatriate allocations to all direct investments</a:t>
            </a:r>
            <a:r>
              <a:rPr lang="en-US" sz="1600" baseline="0" dirty="0"/>
              <a:t> and direct securities</a:t>
            </a:r>
            <a:endParaRPr lang="en-US" sz="1600" dirty="0"/>
          </a:p>
        </c:rich>
      </c:tx>
      <c:layout>
        <c:manualLayout>
          <c:xMode val="edge"/>
          <c:yMode val="edge"/>
          <c:x val="2.0877736156766805E-2"/>
          <c:y val="1.7057569296375301E-2"/>
        </c:manualLayout>
      </c:layout>
    </c:title>
    <c:plotArea>
      <c:layout/>
      <c:barChart>
        <c:barDir val="col"/>
        <c:grouping val="clustered"/>
        <c:ser>
          <c:idx val="0"/>
          <c:order val="0"/>
          <c:tx>
            <c:strRef>
              <c:f>Sheet1!$C$82</c:f>
              <c:strCache>
                <c:ptCount val="1"/>
                <c:pt idx="0">
                  <c:v>Direct Investments</c:v>
                </c:pt>
              </c:strCache>
            </c:strRef>
          </c:tx>
          <c:cat>
            <c:strRef>
              <c:f>Sheet1!$D$81:$E$81</c:f>
              <c:strCache>
                <c:ptCount val="2"/>
                <c:pt idx="0">
                  <c:v>Expatriate</c:v>
                </c:pt>
                <c:pt idx="1">
                  <c:v>GCC investor</c:v>
                </c:pt>
              </c:strCache>
            </c:strRef>
          </c:cat>
          <c:val>
            <c:numRef>
              <c:f>Sheet1!$D$82:$E$82</c:f>
              <c:numCache>
                <c:formatCode>0%</c:formatCode>
                <c:ptCount val="2"/>
                <c:pt idx="0">
                  <c:v>0.11</c:v>
                </c:pt>
                <c:pt idx="1">
                  <c:v>0.62000000000000011</c:v>
                </c:pt>
              </c:numCache>
            </c:numRef>
          </c:val>
        </c:ser>
        <c:ser>
          <c:idx val="1"/>
          <c:order val="1"/>
          <c:tx>
            <c:strRef>
              <c:f>Sheet1!$C$83</c:f>
              <c:strCache>
                <c:ptCount val="1"/>
                <c:pt idx="0">
                  <c:v>Direct Securities</c:v>
                </c:pt>
              </c:strCache>
            </c:strRef>
          </c:tx>
          <c:cat>
            <c:strRef>
              <c:f>Sheet1!$D$81:$E$81</c:f>
              <c:strCache>
                <c:ptCount val="2"/>
                <c:pt idx="0">
                  <c:v>Expatriate</c:v>
                </c:pt>
                <c:pt idx="1">
                  <c:v>GCC investor</c:v>
                </c:pt>
              </c:strCache>
            </c:strRef>
          </c:cat>
          <c:val>
            <c:numRef>
              <c:f>Sheet1!$D$83:$E$83</c:f>
              <c:numCache>
                <c:formatCode>0%</c:formatCode>
                <c:ptCount val="2"/>
                <c:pt idx="0">
                  <c:v>2.0000000000000004E-2</c:v>
                </c:pt>
                <c:pt idx="1">
                  <c:v>0.33000000000000007</c:v>
                </c:pt>
              </c:numCache>
            </c:numRef>
          </c:val>
        </c:ser>
        <c:dLbls>
          <c:showVal val="1"/>
        </c:dLbls>
        <c:overlap val="-25"/>
        <c:axId val="226529280"/>
        <c:axId val="226530816"/>
      </c:barChart>
      <c:catAx>
        <c:axId val="226529280"/>
        <c:scaling>
          <c:orientation val="minMax"/>
        </c:scaling>
        <c:axPos val="b"/>
        <c:majorTickMark val="none"/>
        <c:tickLblPos val="nextTo"/>
        <c:crossAx val="226530816"/>
        <c:crosses val="autoZero"/>
        <c:auto val="1"/>
        <c:lblAlgn val="ctr"/>
        <c:lblOffset val="100"/>
      </c:catAx>
      <c:valAx>
        <c:axId val="226530816"/>
        <c:scaling>
          <c:orientation val="minMax"/>
        </c:scaling>
        <c:delete val="1"/>
        <c:axPos val="l"/>
        <c:numFmt formatCode="0%" sourceLinked="1"/>
        <c:tickLblPos val="none"/>
        <c:crossAx val="226529280"/>
        <c:crosses val="autoZero"/>
        <c:crossBetween val="between"/>
      </c:valAx>
    </c:plotArea>
    <c:legend>
      <c:legendPos val="t"/>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sz="1600"/>
            </a:pPr>
            <a:r>
              <a:rPr lang="en-US" sz="1800" dirty="0"/>
              <a:t>The influence of customer wealth on GCC investor </a:t>
            </a:r>
            <a:r>
              <a:rPr lang="en-US" sz="1800" dirty="0" smtClean="0"/>
              <a:t>target</a:t>
            </a:r>
            <a:r>
              <a:rPr lang="en-US" sz="1800" baseline="0" dirty="0" smtClean="0"/>
              <a:t> </a:t>
            </a:r>
            <a:r>
              <a:rPr lang="en-US" sz="1800" dirty="0" smtClean="0"/>
              <a:t>returns</a:t>
            </a:r>
            <a:endParaRPr lang="en-US" sz="1800" dirty="0"/>
          </a:p>
        </c:rich>
      </c:tx>
      <c:layout>
        <c:manualLayout>
          <c:xMode val="edge"/>
          <c:yMode val="edge"/>
          <c:x val="2.6299665128065888E-2"/>
          <c:y val="1.680672268907563E-2"/>
        </c:manualLayout>
      </c:layout>
    </c:title>
    <c:plotArea>
      <c:layout>
        <c:manualLayout>
          <c:layoutTarget val="inner"/>
          <c:xMode val="edge"/>
          <c:yMode val="edge"/>
          <c:x val="0.19843307086614204"/>
          <c:y val="0.19480351414406499"/>
          <c:w val="0.61274890638670221"/>
          <c:h val="0.55665062700495804"/>
        </c:manualLayout>
      </c:layout>
      <c:scatterChart>
        <c:scatterStyle val="lineMarker"/>
        <c:ser>
          <c:idx val="0"/>
          <c:order val="0"/>
          <c:tx>
            <c:strRef>
              <c:f>Sheet1!$C$158</c:f>
              <c:strCache>
                <c:ptCount val="1"/>
                <c:pt idx="0">
                  <c:v>Bahraini </c:v>
                </c:pt>
              </c:strCache>
            </c:strRef>
          </c:tx>
          <c:spPr>
            <a:ln w="28575">
              <a:noFill/>
            </a:ln>
          </c:spPr>
          <c:dLbls>
            <c:dLbl>
              <c:idx val="0"/>
              <c:delete val="1"/>
            </c:dLbl>
            <c:dLblPos val="r"/>
            <c:showVal val="1"/>
            <c:showCatName val="1"/>
          </c:dLbls>
          <c:xVal>
            <c:numRef>
              <c:f>Sheet1!$D$157:$I$157</c:f>
              <c:numCache>
                <c:formatCode>General</c:formatCode>
                <c:ptCount val="6"/>
                <c:pt idx="0" formatCode="#\ ?/?">
                  <c:v>35</c:v>
                </c:pt>
                <c:pt idx="1">
                  <c:v>52</c:v>
                </c:pt>
                <c:pt idx="2">
                  <c:v>61</c:v>
                </c:pt>
                <c:pt idx="3">
                  <c:v>62</c:v>
                </c:pt>
                <c:pt idx="4">
                  <c:v>72</c:v>
                </c:pt>
                <c:pt idx="5">
                  <c:v>82</c:v>
                </c:pt>
              </c:numCache>
            </c:numRef>
          </c:xVal>
          <c:yVal>
            <c:numRef>
              <c:f>Sheet1!$D$158:$I$158</c:f>
              <c:numCache>
                <c:formatCode>General</c:formatCode>
                <c:ptCount val="6"/>
                <c:pt idx="0" formatCode="0.00%">
                  <c:v>7.8000000000000014E-2</c:v>
                </c:pt>
              </c:numCache>
            </c:numRef>
          </c:yVal>
        </c:ser>
        <c:ser>
          <c:idx val="1"/>
          <c:order val="1"/>
          <c:tx>
            <c:strRef>
              <c:f>Sheet1!$C$159</c:f>
              <c:strCache>
                <c:ptCount val="1"/>
                <c:pt idx="0">
                  <c:v>Saudi </c:v>
                </c:pt>
              </c:strCache>
            </c:strRef>
          </c:tx>
          <c:spPr>
            <a:ln w="28575">
              <a:noFill/>
            </a:ln>
          </c:spPr>
          <c:dLbls>
            <c:dLbl>
              <c:idx val="1"/>
              <c:delete val="1"/>
            </c:dLbl>
            <c:dLblPos val="r"/>
            <c:showVal val="1"/>
            <c:showCatName val="1"/>
          </c:dLbls>
          <c:xVal>
            <c:numRef>
              <c:f>Sheet1!$D$157:$I$157</c:f>
              <c:numCache>
                <c:formatCode>General</c:formatCode>
                <c:ptCount val="6"/>
                <c:pt idx="0" formatCode="#\ ?/?">
                  <c:v>35</c:v>
                </c:pt>
                <c:pt idx="1">
                  <c:v>52</c:v>
                </c:pt>
                <c:pt idx="2">
                  <c:v>61</c:v>
                </c:pt>
                <c:pt idx="3">
                  <c:v>62</c:v>
                </c:pt>
                <c:pt idx="4">
                  <c:v>72</c:v>
                </c:pt>
                <c:pt idx="5">
                  <c:v>82</c:v>
                </c:pt>
              </c:numCache>
            </c:numRef>
          </c:xVal>
          <c:yVal>
            <c:numRef>
              <c:f>Sheet1!$D$159:$I$159</c:f>
              <c:numCache>
                <c:formatCode>0%</c:formatCode>
                <c:ptCount val="6"/>
                <c:pt idx="1">
                  <c:v>0.1</c:v>
                </c:pt>
              </c:numCache>
            </c:numRef>
          </c:yVal>
        </c:ser>
        <c:ser>
          <c:idx val="2"/>
          <c:order val="2"/>
          <c:tx>
            <c:strRef>
              <c:f>Sheet1!$C$160</c:f>
              <c:strCache>
                <c:ptCount val="1"/>
                <c:pt idx="0">
                  <c:v>Kuwaiti </c:v>
                </c:pt>
              </c:strCache>
            </c:strRef>
          </c:tx>
          <c:spPr>
            <a:ln w="28575">
              <a:noFill/>
            </a:ln>
          </c:spPr>
          <c:dLbls>
            <c:dLbl>
              <c:idx val="2"/>
              <c:delete val="1"/>
            </c:dLbl>
            <c:dLblPos val="r"/>
            <c:showVal val="1"/>
            <c:showCatName val="1"/>
          </c:dLbls>
          <c:xVal>
            <c:numRef>
              <c:f>Sheet1!$D$157:$I$157</c:f>
              <c:numCache>
                <c:formatCode>General</c:formatCode>
                <c:ptCount val="6"/>
                <c:pt idx="0" formatCode="#\ ?/?">
                  <c:v>35</c:v>
                </c:pt>
                <c:pt idx="1">
                  <c:v>52</c:v>
                </c:pt>
                <c:pt idx="2">
                  <c:v>61</c:v>
                </c:pt>
                <c:pt idx="3">
                  <c:v>62</c:v>
                </c:pt>
                <c:pt idx="4">
                  <c:v>72</c:v>
                </c:pt>
                <c:pt idx="5">
                  <c:v>82</c:v>
                </c:pt>
              </c:numCache>
            </c:numRef>
          </c:xVal>
          <c:yVal>
            <c:numRef>
              <c:f>Sheet1!$D$160:$I$160</c:f>
              <c:numCache>
                <c:formatCode>General</c:formatCode>
                <c:ptCount val="6"/>
                <c:pt idx="2" formatCode="0%">
                  <c:v>0.11</c:v>
                </c:pt>
              </c:numCache>
            </c:numRef>
          </c:yVal>
        </c:ser>
        <c:ser>
          <c:idx val="3"/>
          <c:order val="3"/>
          <c:tx>
            <c:strRef>
              <c:f>Sheet1!$C$161</c:f>
              <c:strCache>
                <c:ptCount val="1"/>
                <c:pt idx="0">
                  <c:v>Emirati </c:v>
                </c:pt>
              </c:strCache>
            </c:strRef>
          </c:tx>
          <c:spPr>
            <a:ln w="28575">
              <a:noFill/>
            </a:ln>
          </c:spPr>
          <c:dLbls>
            <c:dLbl>
              <c:idx val="3"/>
              <c:delete val="1"/>
            </c:dLbl>
            <c:dLblPos val="r"/>
            <c:showVal val="1"/>
            <c:showCatName val="1"/>
          </c:dLbls>
          <c:xVal>
            <c:numRef>
              <c:f>Sheet1!$D$157:$I$157</c:f>
              <c:numCache>
                <c:formatCode>General</c:formatCode>
                <c:ptCount val="6"/>
                <c:pt idx="0" formatCode="#\ ?/?">
                  <c:v>35</c:v>
                </c:pt>
                <c:pt idx="1">
                  <c:v>52</c:v>
                </c:pt>
                <c:pt idx="2">
                  <c:v>61</c:v>
                </c:pt>
                <c:pt idx="3">
                  <c:v>62</c:v>
                </c:pt>
                <c:pt idx="4">
                  <c:v>72</c:v>
                </c:pt>
                <c:pt idx="5">
                  <c:v>82</c:v>
                </c:pt>
              </c:numCache>
            </c:numRef>
          </c:xVal>
          <c:yVal>
            <c:numRef>
              <c:f>Sheet1!$D$161:$I$161</c:f>
              <c:numCache>
                <c:formatCode>General</c:formatCode>
                <c:ptCount val="6"/>
                <c:pt idx="3" formatCode="0.00%">
                  <c:v>9.5000000000000015E-2</c:v>
                </c:pt>
              </c:numCache>
            </c:numRef>
          </c:yVal>
        </c:ser>
        <c:ser>
          <c:idx val="4"/>
          <c:order val="4"/>
          <c:tx>
            <c:strRef>
              <c:f>Sheet1!$C$162</c:f>
              <c:strCache>
                <c:ptCount val="1"/>
                <c:pt idx="0">
                  <c:v>Omani </c:v>
                </c:pt>
              </c:strCache>
            </c:strRef>
          </c:tx>
          <c:spPr>
            <a:ln w="28575">
              <a:noFill/>
            </a:ln>
          </c:spPr>
          <c:dLbls>
            <c:dLbl>
              <c:idx val="4"/>
              <c:delete val="1"/>
            </c:dLbl>
            <c:dLblPos val="r"/>
            <c:showVal val="1"/>
            <c:showCatName val="1"/>
          </c:dLbls>
          <c:xVal>
            <c:numRef>
              <c:f>Sheet1!$D$157:$I$157</c:f>
              <c:numCache>
                <c:formatCode>General</c:formatCode>
                <c:ptCount val="6"/>
                <c:pt idx="0" formatCode="#\ ?/?">
                  <c:v>35</c:v>
                </c:pt>
                <c:pt idx="1">
                  <c:v>52</c:v>
                </c:pt>
                <c:pt idx="2">
                  <c:v>61</c:v>
                </c:pt>
                <c:pt idx="3">
                  <c:v>62</c:v>
                </c:pt>
                <c:pt idx="4">
                  <c:v>72</c:v>
                </c:pt>
                <c:pt idx="5">
                  <c:v>82</c:v>
                </c:pt>
              </c:numCache>
            </c:numRef>
          </c:xVal>
          <c:yVal>
            <c:numRef>
              <c:f>Sheet1!$D$162:$I$162</c:f>
              <c:numCache>
                <c:formatCode>General</c:formatCode>
                <c:ptCount val="6"/>
                <c:pt idx="4" formatCode="0.00%">
                  <c:v>0.125</c:v>
                </c:pt>
              </c:numCache>
            </c:numRef>
          </c:yVal>
        </c:ser>
        <c:ser>
          <c:idx val="5"/>
          <c:order val="5"/>
          <c:tx>
            <c:strRef>
              <c:f>Sheet1!$C$163</c:f>
              <c:strCache>
                <c:ptCount val="1"/>
                <c:pt idx="0">
                  <c:v>Qatari </c:v>
                </c:pt>
              </c:strCache>
            </c:strRef>
          </c:tx>
          <c:spPr>
            <a:ln w="28575">
              <a:noFill/>
            </a:ln>
          </c:spPr>
          <c:dLbls>
            <c:dLbl>
              <c:idx val="5"/>
              <c:delete val="1"/>
            </c:dLbl>
            <c:dLblPos val="r"/>
            <c:showVal val="1"/>
            <c:showCatName val="1"/>
          </c:dLbls>
          <c:xVal>
            <c:numRef>
              <c:f>Sheet1!$D$157:$I$157</c:f>
              <c:numCache>
                <c:formatCode>General</c:formatCode>
                <c:ptCount val="6"/>
                <c:pt idx="0" formatCode="#\ ?/?">
                  <c:v>35</c:v>
                </c:pt>
                <c:pt idx="1">
                  <c:v>52</c:v>
                </c:pt>
                <c:pt idx="2">
                  <c:v>61</c:v>
                </c:pt>
                <c:pt idx="3">
                  <c:v>62</c:v>
                </c:pt>
                <c:pt idx="4">
                  <c:v>72</c:v>
                </c:pt>
                <c:pt idx="5">
                  <c:v>82</c:v>
                </c:pt>
              </c:numCache>
            </c:numRef>
          </c:xVal>
          <c:yVal>
            <c:numRef>
              <c:f>Sheet1!$D$163:$I$163</c:f>
              <c:numCache>
                <c:formatCode>General</c:formatCode>
                <c:ptCount val="6"/>
                <c:pt idx="5" formatCode="0%">
                  <c:v>0.17</c:v>
                </c:pt>
              </c:numCache>
            </c:numRef>
          </c:yVal>
        </c:ser>
        <c:dLbls>
          <c:showVal val="1"/>
          <c:showCatName val="1"/>
        </c:dLbls>
        <c:axId val="285180288"/>
        <c:axId val="285345280"/>
      </c:scatterChart>
      <c:valAx>
        <c:axId val="285180288"/>
        <c:scaling>
          <c:orientation val="minMax"/>
          <c:max val="90"/>
          <c:min val="30"/>
        </c:scaling>
        <c:axPos val="b"/>
        <c:title>
          <c:tx>
            <c:rich>
              <a:bodyPr/>
              <a:lstStyle/>
              <a:p>
                <a:pPr>
                  <a:defRPr/>
                </a:pPr>
                <a:r>
                  <a:rPr lang="en-US"/>
                  <a:t>Wealth Index % (GDP/ capita,</a:t>
                </a:r>
                <a:r>
                  <a:rPr lang="en-US" baseline="0"/>
                  <a:t> GDP/capita growth)</a:t>
                </a:r>
                <a:endParaRPr lang="en-US"/>
              </a:p>
            </c:rich>
          </c:tx>
          <c:layout>
            <c:manualLayout>
              <c:xMode val="edge"/>
              <c:yMode val="edge"/>
              <c:x val="0.17741863517060405"/>
              <c:y val="0.87868037328667314"/>
            </c:manualLayout>
          </c:layout>
        </c:title>
        <c:numFmt formatCode="#\ ?/?" sourceLinked="1"/>
        <c:tickLblPos val="nextTo"/>
        <c:crossAx val="285345280"/>
        <c:crosses val="autoZero"/>
        <c:crossBetween val="midCat"/>
        <c:majorUnit val="10"/>
      </c:valAx>
      <c:valAx>
        <c:axId val="285345280"/>
        <c:scaling>
          <c:orientation val="minMax"/>
          <c:max val="0.18000000000000002"/>
          <c:min val="7.0000000000000007E-2"/>
        </c:scaling>
        <c:axPos val="l"/>
        <c:majorGridlines/>
        <c:title>
          <c:tx>
            <c:rich>
              <a:bodyPr rot="0" vert="horz"/>
              <a:lstStyle/>
              <a:p>
                <a:pPr>
                  <a:defRPr/>
                </a:pPr>
                <a:r>
                  <a:rPr lang="en-US"/>
                  <a:t>Target return</a:t>
                </a:r>
              </a:p>
            </c:rich>
          </c:tx>
          <c:layout>
            <c:manualLayout>
              <c:xMode val="edge"/>
              <c:yMode val="edge"/>
              <c:x val="9.8948948948949025E-2"/>
              <c:y val="0.14941661704051701"/>
            </c:manualLayout>
          </c:layout>
        </c:title>
        <c:numFmt formatCode="0.00%" sourceLinked="1"/>
        <c:tickLblPos val="nextTo"/>
        <c:crossAx val="285180288"/>
        <c:crosses val="autoZero"/>
        <c:crossBetween val="midCat"/>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sz="1000"/>
            </a:pPr>
            <a:r>
              <a:rPr lang="en-US" sz="1600" dirty="0"/>
              <a:t>Evidence to support short</a:t>
            </a:r>
            <a:r>
              <a:rPr lang="en-US" sz="1600" baseline="0" dirty="0"/>
              <a:t> time horizons amongst GCC </a:t>
            </a:r>
            <a:r>
              <a:rPr lang="en-US" sz="1600" baseline="0" dirty="0" smtClean="0"/>
              <a:t>investors</a:t>
            </a:r>
          </a:p>
          <a:p>
            <a:pPr algn="l">
              <a:defRPr sz="1000"/>
            </a:pPr>
            <a:endParaRPr lang="en-US" sz="1000" baseline="0" dirty="0" smtClean="0"/>
          </a:p>
          <a:p>
            <a:pPr algn="l">
              <a:defRPr sz="1000"/>
            </a:pPr>
            <a:endParaRPr lang="en-US" sz="1000" baseline="0" dirty="0"/>
          </a:p>
          <a:p>
            <a:pPr algn="l">
              <a:defRPr sz="1000"/>
            </a:pPr>
            <a:r>
              <a:rPr lang="en-US" sz="1000" baseline="0" dirty="0"/>
              <a:t>Do you think GCC investors have short time horizons?</a:t>
            </a:r>
          </a:p>
          <a:p>
            <a:pPr algn="l">
              <a:defRPr sz="1000"/>
            </a:pPr>
            <a:endParaRPr lang="en-US" sz="1000" dirty="0"/>
          </a:p>
        </c:rich>
      </c:tx>
      <c:layout>
        <c:manualLayout>
          <c:xMode val="edge"/>
          <c:yMode val="edge"/>
          <c:x val="4.1683539557555313E-2"/>
          <c:y val="1.3333333333333303E-2"/>
        </c:manualLayout>
      </c:layout>
    </c:title>
    <c:plotArea>
      <c:layout/>
      <c:doughnutChart>
        <c:varyColors val="1"/>
        <c:ser>
          <c:idx val="0"/>
          <c:order val="0"/>
          <c:dLbls>
            <c:dLbl>
              <c:idx val="0"/>
              <c:layout/>
              <c:tx>
                <c:rich>
                  <a:bodyPr/>
                  <a:lstStyle/>
                  <a:p>
                    <a:r>
                      <a:rPr lang="en-US"/>
                      <a:t>1 </a:t>
                    </a:r>
                  </a:p>
                </c:rich>
              </c:tx>
              <c:showPercent val="1"/>
            </c:dLbl>
            <c:dLbl>
              <c:idx val="1"/>
              <c:layout/>
              <c:tx>
                <c:rich>
                  <a:bodyPr/>
                  <a:lstStyle/>
                  <a:p>
                    <a:r>
                      <a:rPr lang="en-US"/>
                      <a:t>2 </a:t>
                    </a:r>
                  </a:p>
                </c:rich>
              </c:tx>
              <c:showPercent val="1"/>
            </c:dLbl>
            <c:dLbl>
              <c:idx val="2"/>
              <c:layout/>
              <c:tx>
                <c:rich>
                  <a:bodyPr/>
                  <a:lstStyle/>
                  <a:p>
                    <a:r>
                      <a:rPr lang="en-US"/>
                      <a:t>3 </a:t>
                    </a:r>
                  </a:p>
                </c:rich>
              </c:tx>
              <c:showPercent val="1"/>
            </c:dLbl>
            <c:dLbl>
              <c:idx val="3"/>
              <c:layout/>
              <c:tx>
                <c:rich>
                  <a:bodyPr/>
                  <a:lstStyle/>
                  <a:p>
                    <a:r>
                      <a:rPr lang="en-US"/>
                      <a:t>4 </a:t>
                    </a:r>
                  </a:p>
                </c:rich>
              </c:tx>
              <c:showPercent val="1"/>
            </c:dLbl>
            <c:dLbl>
              <c:idx val="4"/>
              <c:layout/>
              <c:tx>
                <c:rich>
                  <a:bodyPr/>
                  <a:lstStyle/>
                  <a:p>
                    <a:r>
                      <a:rPr lang="en-US"/>
                      <a:t>5 </a:t>
                    </a:r>
                  </a:p>
                </c:rich>
              </c:tx>
              <c:showPercent val="1"/>
            </c:dLbl>
            <c:dLbl>
              <c:idx val="5"/>
              <c:layout/>
              <c:tx>
                <c:rich>
                  <a:bodyPr/>
                  <a:lstStyle/>
                  <a:p>
                    <a:r>
                      <a:rPr lang="en-US"/>
                      <a:t>6 </a:t>
                    </a:r>
                  </a:p>
                </c:rich>
              </c:tx>
              <c:showPercent val="1"/>
            </c:dLbl>
            <c:showPercent val="1"/>
            <c:showLeaderLines val="1"/>
          </c:dLbls>
          <c:cat>
            <c:multiLvlStrRef>
              <c:f>Sheet1!$B$29:$D$34</c:f>
              <c:multiLvlStrCache>
                <c:ptCount val="6"/>
                <c:lvl>
                  <c:pt idx="0">
                    <c:v>22%</c:v>
                  </c:pt>
                  <c:pt idx="1">
                    <c:v>23%</c:v>
                  </c:pt>
                  <c:pt idx="2">
                    <c:v>11%</c:v>
                  </c:pt>
                  <c:pt idx="3">
                    <c:v>16%</c:v>
                  </c:pt>
                  <c:pt idx="4">
                    <c:v>11%</c:v>
                  </c:pt>
                  <c:pt idx="5">
                    <c:v>17%</c:v>
                  </c:pt>
                </c:lvl>
                <c:lvl>
                  <c:pt idx="0">
                    <c:v>Yes, lack of investor experience</c:v>
                  </c:pt>
                  <c:pt idx="1">
                    <c:v>Yes, cultural preference</c:v>
                  </c:pt>
                  <c:pt idx="2">
                    <c:v>Yes, regional instability</c:v>
                  </c:pt>
                  <c:pt idx="3">
                    <c:v>Yes, client mobility</c:v>
                  </c:pt>
                  <c:pt idx="4">
                    <c:v>Yes, other</c:v>
                  </c:pt>
                  <c:pt idx="5">
                    <c:v>No, GCC investors don’t have short time horizons</c:v>
                  </c:pt>
                </c:lvl>
                <c:lvl>
                  <c:pt idx="0">
                    <c:v>1</c:v>
                  </c:pt>
                  <c:pt idx="1">
                    <c:v>2</c:v>
                  </c:pt>
                  <c:pt idx="2">
                    <c:v>3</c:v>
                  </c:pt>
                  <c:pt idx="3">
                    <c:v>4</c:v>
                  </c:pt>
                  <c:pt idx="4">
                    <c:v>5</c:v>
                  </c:pt>
                  <c:pt idx="5">
                    <c:v>6</c:v>
                  </c:pt>
                </c:lvl>
              </c:multiLvlStrCache>
            </c:multiLvlStrRef>
          </c:cat>
          <c:val>
            <c:numRef>
              <c:f>Sheet1!$D$29:$D$34</c:f>
              <c:numCache>
                <c:formatCode>0%</c:formatCode>
                <c:ptCount val="6"/>
                <c:pt idx="0">
                  <c:v>0.22</c:v>
                </c:pt>
                <c:pt idx="1">
                  <c:v>0.23</c:v>
                </c:pt>
                <c:pt idx="2">
                  <c:v>0.11</c:v>
                </c:pt>
                <c:pt idx="3">
                  <c:v>0.16</c:v>
                </c:pt>
                <c:pt idx="4">
                  <c:v>0.11</c:v>
                </c:pt>
                <c:pt idx="5">
                  <c:v>0.17</c:v>
                </c:pt>
              </c:numCache>
            </c:numRef>
          </c:val>
        </c:ser>
        <c:dLbls>
          <c:showPercent val="1"/>
        </c:dLbls>
        <c:firstSliceAng val="0"/>
        <c:holeSize val="50"/>
      </c:doughnutChart>
    </c:plotArea>
    <c:legend>
      <c:legendPos val="t"/>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a:pPr>
            <a:r>
              <a:rPr lang="en-US" sz="1600" dirty="0"/>
              <a:t>Evidence to support short time horizons amongst GCC </a:t>
            </a:r>
            <a:r>
              <a:rPr lang="en-US" sz="1600" dirty="0" smtClean="0"/>
              <a:t>investors</a:t>
            </a:r>
          </a:p>
          <a:p>
            <a:pPr algn="l">
              <a:defRPr/>
            </a:pPr>
            <a:endParaRPr lang="en-US" sz="1600" dirty="0" smtClean="0"/>
          </a:p>
          <a:p>
            <a:pPr algn="l">
              <a:defRPr/>
            </a:pPr>
            <a:endParaRPr lang="en-US" sz="1600" dirty="0" smtClean="0"/>
          </a:p>
          <a:p>
            <a:pPr algn="l">
              <a:defRPr/>
            </a:pPr>
            <a:r>
              <a:rPr lang="en-US" sz="1000" dirty="0" smtClean="0"/>
              <a:t>Average investor time horizons (years)</a:t>
            </a:r>
          </a:p>
          <a:p>
            <a:pPr algn="l">
              <a:defRPr/>
            </a:pPr>
            <a:endParaRPr lang="en-US" sz="1600" dirty="0"/>
          </a:p>
        </c:rich>
      </c:tx>
      <c:layout>
        <c:manualLayout>
          <c:xMode val="edge"/>
          <c:yMode val="edge"/>
          <c:x val="5.6517857142857113E-2"/>
          <c:y val="1.8518518518518504E-2"/>
        </c:manualLayout>
      </c:layout>
    </c:title>
    <c:plotArea>
      <c:layout/>
      <c:barChart>
        <c:barDir val="col"/>
        <c:grouping val="clustered"/>
        <c:ser>
          <c:idx val="0"/>
          <c:order val="0"/>
          <c:tx>
            <c:v>Years</c:v>
          </c:tx>
          <c:cat>
            <c:strRef>
              <c:f>Sheet1!$C$220:$C$222</c:f>
              <c:strCache>
                <c:ptCount val="3"/>
                <c:pt idx="0">
                  <c:v>Sovereigns</c:v>
                </c:pt>
                <c:pt idx="1">
                  <c:v>Expatriate</c:v>
                </c:pt>
                <c:pt idx="2">
                  <c:v>GCC Investor</c:v>
                </c:pt>
              </c:strCache>
            </c:strRef>
          </c:cat>
          <c:val>
            <c:numRef>
              <c:f>Sheet1!$D$220:$D$222</c:f>
              <c:numCache>
                <c:formatCode>General</c:formatCode>
                <c:ptCount val="3"/>
                <c:pt idx="0">
                  <c:v>6.7</c:v>
                </c:pt>
                <c:pt idx="1">
                  <c:v>5.0999999999999996</c:v>
                </c:pt>
                <c:pt idx="2">
                  <c:v>2.2000000000000002</c:v>
                </c:pt>
              </c:numCache>
            </c:numRef>
          </c:val>
        </c:ser>
        <c:dLbls>
          <c:showVal val="1"/>
        </c:dLbls>
        <c:overlap val="-25"/>
        <c:axId val="285005696"/>
        <c:axId val="285045504"/>
      </c:barChart>
      <c:catAx>
        <c:axId val="285005696"/>
        <c:scaling>
          <c:orientation val="minMax"/>
        </c:scaling>
        <c:axPos val="b"/>
        <c:majorTickMark val="none"/>
        <c:tickLblPos val="nextTo"/>
        <c:crossAx val="285045504"/>
        <c:crosses val="autoZero"/>
        <c:auto val="1"/>
        <c:lblAlgn val="ctr"/>
        <c:lblOffset val="100"/>
      </c:catAx>
      <c:valAx>
        <c:axId val="285045504"/>
        <c:scaling>
          <c:orientation val="minMax"/>
        </c:scaling>
        <c:delete val="1"/>
        <c:axPos val="l"/>
        <c:numFmt formatCode="General" sourceLinked="1"/>
        <c:tickLblPos val="none"/>
        <c:crossAx val="285005696"/>
        <c:crosses val="autoZero"/>
        <c:crossBetween val="between"/>
      </c:valAx>
    </c:plotArea>
    <c:legend>
      <c:legendPos val="t"/>
      <c:layout>
        <c:manualLayout>
          <c:xMode val="edge"/>
          <c:yMode val="edge"/>
          <c:x val="7.2302212223472107E-2"/>
          <c:y val="0.37735849056603804"/>
          <c:w val="0.12920509936258001"/>
          <c:h val="5.3657950775021009E-2"/>
        </c:manualLayou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a:pPr>
            <a:r>
              <a:rPr lang="en-US" sz="1600" dirty="0"/>
              <a:t>Time horizon and target return (risk appetite)</a:t>
            </a:r>
            <a:r>
              <a:rPr lang="en-US" sz="1600" baseline="0" dirty="0"/>
              <a:t> for GCC expatriate </a:t>
            </a:r>
            <a:r>
              <a:rPr lang="en-US" sz="1600" baseline="0" dirty="0" smtClean="0"/>
              <a:t>segments</a:t>
            </a:r>
          </a:p>
          <a:p>
            <a:pPr algn="l">
              <a:defRPr/>
            </a:pPr>
            <a:endParaRPr lang="en-US" sz="1200" baseline="0" dirty="0" smtClean="0"/>
          </a:p>
          <a:p>
            <a:pPr algn="l">
              <a:defRPr/>
            </a:pPr>
            <a:endParaRPr lang="en-US" sz="1200" dirty="0"/>
          </a:p>
        </c:rich>
      </c:tx>
      <c:layout>
        <c:manualLayout>
          <c:xMode val="edge"/>
          <c:yMode val="edge"/>
          <c:x val="2.786077521559811E-2"/>
          <c:y val="3.3898305084745811E-2"/>
        </c:manualLayout>
      </c:layout>
    </c:title>
    <c:plotArea>
      <c:layout/>
      <c:barChart>
        <c:barDir val="col"/>
        <c:grouping val="clustered"/>
        <c:ser>
          <c:idx val="0"/>
          <c:order val="0"/>
          <c:tx>
            <c:strRef>
              <c:f>Sheet1!$C$129</c:f>
              <c:strCache>
                <c:ptCount val="1"/>
                <c:pt idx="0">
                  <c:v>Avg time horizon (years)</c:v>
                </c:pt>
              </c:strCache>
            </c:strRef>
          </c:tx>
          <c:cat>
            <c:strRef>
              <c:f>Sheet1!$D$128:$G$128</c:f>
              <c:strCache>
                <c:ptCount val="4"/>
                <c:pt idx="0">
                  <c:v>Western expat</c:v>
                </c:pt>
                <c:pt idx="1">
                  <c:v>NRI</c:v>
                </c:pt>
                <c:pt idx="2">
                  <c:v>Arab expat</c:v>
                </c:pt>
                <c:pt idx="3">
                  <c:v>GCC local</c:v>
                </c:pt>
              </c:strCache>
            </c:strRef>
          </c:cat>
          <c:val>
            <c:numRef>
              <c:f>Sheet1!$D$129:$G$129</c:f>
              <c:numCache>
                <c:formatCode>0.00%</c:formatCode>
                <c:ptCount val="4"/>
                <c:pt idx="0">
                  <c:v>6.7000000000000004E-2</c:v>
                </c:pt>
                <c:pt idx="1">
                  <c:v>5.7000000000000002E-2</c:v>
                </c:pt>
                <c:pt idx="2">
                  <c:v>2.8000000000000004E-2</c:v>
                </c:pt>
                <c:pt idx="3">
                  <c:v>2.2000000000000006E-2</c:v>
                </c:pt>
              </c:numCache>
            </c:numRef>
          </c:val>
        </c:ser>
        <c:ser>
          <c:idx val="1"/>
          <c:order val="1"/>
          <c:tx>
            <c:strRef>
              <c:f>Sheet1!$C$130</c:f>
              <c:strCache>
                <c:ptCount val="1"/>
                <c:pt idx="0">
                  <c:v>Avg target return (%)</c:v>
                </c:pt>
              </c:strCache>
            </c:strRef>
          </c:tx>
          <c:cat>
            <c:strRef>
              <c:f>Sheet1!$D$128:$G$128</c:f>
              <c:strCache>
                <c:ptCount val="4"/>
                <c:pt idx="0">
                  <c:v>Western expat</c:v>
                </c:pt>
                <c:pt idx="1">
                  <c:v>NRI</c:v>
                </c:pt>
                <c:pt idx="2">
                  <c:v>Arab expat</c:v>
                </c:pt>
                <c:pt idx="3">
                  <c:v>GCC local</c:v>
                </c:pt>
              </c:strCache>
            </c:strRef>
          </c:cat>
          <c:val>
            <c:numRef>
              <c:f>Sheet1!$D$130:$G$130</c:f>
              <c:numCache>
                <c:formatCode>0%</c:formatCode>
                <c:ptCount val="4"/>
                <c:pt idx="0">
                  <c:v>7.0000000000000007E-2</c:v>
                </c:pt>
                <c:pt idx="1">
                  <c:v>0.11</c:v>
                </c:pt>
                <c:pt idx="2">
                  <c:v>8.0000000000000016E-2</c:v>
                </c:pt>
                <c:pt idx="3">
                  <c:v>0.11</c:v>
                </c:pt>
              </c:numCache>
            </c:numRef>
          </c:val>
        </c:ser>
        <c:dLbls>
          <c:showVal val="1"/>
        </c:dLbls>
        <c:overlap val="-25"/>
        <c:axId val="285423488"/>
        <c:axId val="285425024"/>
      </c:barChart>
      <c:catAx>
        <c:axId val="285423488"/>
        <c:scaling>
          <c:orientation val="minMax"/>
        </c:scaling>
        <c:axPos val="b"/>
        <c:majorTickMark val="none"/>
        <c:tickLblPos val="nextTo"/>
        <c:crossAx val="285425024"/>
        <c:crosses val="autoZero"/>
        <c:auto val="1"/>
        <c:lblAlgn val="ctr"/>
        <c:lblOffset val="100"/>
      </c:catAx>
      <c:valAx>
        <c:axId val="285425024"/>
        <c:scaling>
          <c:orientation val="minMax"/>
        </c:scaling>
        <c:delete val="1"/>
        <c:axPos val="l"/>
        <c:numFmt formatCode="0.00%" sourceLinked="1"/>
        <c:majorTickMark val="none"/>
        <c:tickLblPos val="none"/>
        <c:crossAx val="285423488"/>
        <c:crosses val="autoZero"/>
        <c:crossBetween val="between"/>
      </c:valAx>
    </c:plotArea>
    <c:legend>
      <c:legendPos val="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800" dirty="0"/>
              <a:t>Core</a:t>
            </a:r>
            <a:r>
              <a:rPr lang="en-US" sz="1800" baseline="0" dirty="0"/>
              <a:t> Investment </a:t>
            </a:r>
            <a:r>
              <a:rPr lang="en-US" sz="1800" baseline="0" dirty="0" smtClean="0"/>
              <a:t>Preferences </a:t>
            </a:r>
            <a:r>
              <a:rPr lang="en-US" sz="1800" baseline="0" dirty="0"/>
              <a:t>for Family Office and Corporate </a:t>
            </a:r>
            <a:r>
              <a:rPr lang="en-US" sz="1800" baseline="0" dirty="0" smtClean="0"/>
              <a:t>Segments</a:t>
            </a:r>
          </a:p>
          <a:p>
            <a:pPr>
              <a:defRPr/>
            </a:pPr>
            <a:endParaRPr lang="en-US" sz="1200" baseline="0" dirty="0" smtClean="0"/>
          </a:p>
          <a:p>
            <a:pPr>
              <a:defRPr/>
            </a:pPr>
            <a:endParaRPr lang="en-US" sz="1200" dirty="0"/>
          </a:p>
        </c:rich>
      </c:tx>
      <c:layout>
        <c:manualLayout>
          <c:xMode val="edge"/>
          <c:yMode val="edge"/>
          <c:x val="3.4859942076206005E-2"/>
          <c:y val="1.7543859649122803E-2"/>
        </c:manualLayout>
      </c:layout>
    </c:title>
    <c:plotArea>
      <c:layout/>
      <c:lineChart>
        <c:grouping val="standard"/>
        <c:ser>
          <c:idx val="0"/>
          <c:order val="0"/>
          <c:tx>
            <c:strRef>
              <c:f>Sheet1!$C$110</c:f>
              <c:strCache>
                <c:ptCount val="1"/>
                <c:pt idx="0">
                  <c:v>Corporate</c:v>
                </c:pt>
              </c:strCache>
            </c:strRef>
          </c:tx>
          <c:cat>
            <c:multiLvlStrRef>
              <c:f>Sheet1!$D$108:$I$109</c:f>
              <c:multiLvlStrCache>
                <c:ptCount val="6"/>
                <c:lvl>
                  <c:pt idx="0">
                    <c:v>Passive (1)</c:v>
                  </c:pt>
                  <c:pt idx="1">
                    <c:v>Preserve (1)</c:v>
                  </c:pt>
                  <c:pt idx="2">
                    <c:v>Income(1)</c:v>
                  </c:pt>
                  <c:pt idx="3">
                    <c:v>Funds (1)</c:v>
                  </c:pt>
                  <c:pt idx="4">
                    <c:v>Core (1)</c:v>
                  </c:pt>
                  <c:pt idx="5">
                    <c:v>Developed (1)</c:v>
                  </c:pt>
                </c:lvl>
                <c:lvl>
                  <c:pt idx="0">
                    <c:v>Active (5)</c:v>
                  </c:pt>
                  <c:pt idx="1">
                    <c:v>Growth (5)</c:v>
                  </c:pt>
                  <c:pt idx="2">
                    <c:v>Growth (5)</c:v>
                  </c:pt>
                  <c:pt idx="3">
                    <c:v>Securities (5)</c:v>
                  </c:pt>
                  <c:pt idx="4">
                    <c:v>Alternatives (5)</c:v>
                  </c:pt>
                  <c:pt idx="5">
                    <c:v>Emerging (5)</c:v>
                  </c:pt>
                </c:lvl>
              </c:multiLvlStrCache>
            </c:multiLvlStrRef>
          </c:cat>
          <c:val>
            <c:numRef>
              <c:f>Sheet1!$D$110:$I$110</c:f>
              <c:numCache>
                <c:formatCode>General</c:formatCode>
                <c:ptCount val="6"/>
                <c:pt idx="0">
                  <c:v>5</c:v>
                </c:pt>
                <c:pt idx="1">
                  <c:v>4.7</c:v>
                </c:pt>
                <c:pt idx="2">
                  <c:v>4.5</c:v>
                </c:pt>
                <c:pt idx="3">
                  <c:v>4.7</c:v>
                </c:pt>
                <c:pt idx="4">
                  <c:v>3.5</c:v>
                </c:pt>
                <c:pt idx="5">
                  <c:v>3</c:v>
                </c:pt>
              </c:numCache>
            </c:numRef>
          </c:val>
        </c:ser>
        <c:ser>
          <c:idx val="1"/>
          <c:order val="1"/>
          <c:tx>
            <c:strRef>
              <c:f>Sheet1!$C$111</c:f>
              <c:strCache>
                <c:ptCount val="1"/>
                <c:pt idx="0">
                  <c:v>Family Office</c:v>
                </c:pt>
              </c:strCache>
            </c:strRef>
          </c:tx>
          <c:cat>
            <c:multiLvlStrRef>
              <c:f>Sheet1!$D$108:$I$109</c:f>
              <c:multiLvlStrCache>
                <c:ptCount val="6"/>
                <c:lvl>
                  <c:pt idx="0">
                    <c:v>Passive (1)</c:v>
                  </c:pt>
                  <c:pt idx="1">
                    <c:v>Preserve (1)</c:v>
                  </c:pt>
                  <c:pt idx="2">
                    <c:v>Income(1)</c:v>
                  </c:pt>
                  <c:pt idx="3">
                    <c:v>Funds (1)</c:v>
                  </c:pt>
                  <c:pt idx="4">
                    <c:v>Core (1)</c:v>
                  </c:pt>
                  <c:pt idx="5">
                    <c:v>Developed (1)</c:v>
                  </c:pt>
                </c:lvl>
                <c:lvl>
                  <c:pt idx="0">
                    <c:v>Active (5)</c:v>
                  </c:pt>
                  <c:pt idx="1">
                    <c:v>Growth (5)</c:v>
                  </c:pt>
                  <c:pt idx="2">
                    <c:v>Growth (5)</c:v>
                  </c:pt>
                  <c:pt idx="3">
                    <c:v>Securities (5)</c:v>
                  </c:pt>
                  <c:pt idx="4">
                    <c:v>Alternatives (5)</c:v>
                  </c:pt>
                  <c:pt idx="5">
                    <c:v>Emerging (5)</c:v>
                  </c:pt>
                </c:lvl>
              </c:multiLvlStrCache>
            </c:multiLvlStrRef>
          </c:cat>
          <c:val>
            <c:numRef>
              <c:f>Sheet1!$D$111:$I$111</c:f>
              <c:numCache>
                <c:formatCode>General</c:formatCode>
                <c:ptCount val="6"/>
                <c:pt idx="0">
                  <c:v>4.5</c:v>
                </c:pt>
                <c:pt idx="1">
                  <c:v>3.5</c:v>
                </c:pt>
                <c:pt idx="2">
                  <c:v>3.7</c:v>
                </c:pt>
                <c:pt idx="3">
                  <c:v>4.5</c:v>
                </c:pt>
                <c:pt idx="4">
                  <c:v>3</c:v>
                </c:pt>
                <c:pt idx="5">
                  <c:v>2.5</c:v>
                </c:pt>
              </c:numCache>
            </c:numRef>
          </c:val>
        </c:ser>
        <c:marker val="1"/>
        <c:axId val="223299840"/>
        <c:axId val="223323648"/>
      </c:lineChart>
      <c:catAx>
        <c:axId val="223299840"/>
        <c:scaling>
          <c:orientation val="minMax"/>
        </c:scaling>
        <c:axPos val="b"/>
        <c:majorTickMark val="none"/>
        <c:tickLblPos val="nextTo"/>
        <c:spPr>
          <a:ln>
            <a:noFill/>
          </a:ln>
        </c:spPr>
        <c:crossAx val="223323648"/>
        <c:crosses val="autoZero"/>
        <c:auto val="1"/>
        <c:lblAlgn val="ctr"/>
        <c:lblOffset val="100"/>
      </c:catAx>
      <c:valAx>
        <c:axId val="223323648"/>
        <c:scaling>
          <c:orientation val="minMax"/>
          <c:max val="5"/>
          <c:min val="1"/>
        </c:scaling>
        <c:axPos val="l"/>
        <c:majorGridlines/>
        <c:numFmt formatCode="General" sourceLinked="1"/>
        <c:majorTickMark val="none"/>
        <c:tickLblPos val="nextTo"/>
        <c:spPr>
          <a:ln w="9525">
            <a:noFill/>
          </a:ln>
        </c:spPr>
        <c:crossAx val="223299840"/>
        <c:crosses val="autoZero"/>
        <c:crossBetween val="between"/>
        <c:majorUnit val="1"/>
        <c:minorUnit val="1"/>
      </c:valAx>
    </c:plotArea>
    <c:legend>
      <c:legendPos val="b"/>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a:pPr>
            <a:r>
              <a:rPr lang="en-US" sz="1800" dirty="0"/>
              <a:t>Volatility of responses on core investment preferences in GCC institutional </a:t>
            </a:r>
            <a:r>
              <a:rPr lang="en-US" sz="1800" dirty="0" smtClean="0"/>
              <a:t>market</a:t>
            </a:r>
          </a:p>
          <a:p>
            <a:pPr algn="l">
              <a:defRPr/>
            </a:pPr>
            <a:endParaRPr lang="en-US" dirty="0" smtClean="0"/>
          </a:p>
          <a:p>
            <a:pPr algn="l">
              <a:defRPr/>
            </a:pPr>
            <a:endParaRPr lang="en-US" dirty="0"/>
          </a:p>
        </c:rich>
      </c:tx>
      <c:layout>
        <c:manualLayout>
          <c:xMode val="edge"/>
          <c:yMode val="edge"/>
          <c:x val="2.8579455977093812E-2"/>
          <c:y val="1.4705882352941204E-2"/>
        </c:manualLayout>
      </c:layout>
    </c:title>
    <c:plotArea>
      <c:layout/>
      <c:barChart>
        <c:barDir val="col"/>
        <c:grouping val="clustered"/>
        <c:ser>
          <c:idx val="0"/>
          <c:order val="0"/>
          <c:tx>
            <c:strRef>
              <c:f>Sheet1!$D$3</c:f>
              <c:strCache>
                <c:ptCount val="1"/>
                <c:pt idx="0">
                  <c:v>Sovereigns</c:v>
                </c:pt>
              </c:strCache>
            </c:strRef>
          </c:tx>
          <c:cat>
            <c:strRef>
              <c:f>Sheet1!$C$4:$C$9</c:f>
              <c:strCache>
                <c:ptCount val="6"/>
                <c:pt idx="0">
                  <c:v>Passive (1) 
Active (5) </c:v>
                </c:pt>
                <c:pt idx="1">
                  <c:v>Preserve (1) 
Growth (5)</c:v>
                </c:pt>
                <c:pt idx="2">
                  <c:v>Income (1) 
Growth (5) </c:v>
                </c:pt>
                <c:pt idx="3">
                  <c:v>Funds (1) 
Securities (5)</c:v>
                </c:pt>
                <c:pt idx="4">
                  <c:v>Core (1) 
Alternative (5) </c:v>
                </c:pt>
                <c:pt idx="5">
                  <c:v>Developed (1) 
Emerging (5)</c:v>
                </c:pt>
              </c:strCache>
            </c:strRef>
          </c:cat>
          <c:val>
            <c:numRef>
              <c:f>Sheet1!$D$4:$D$9</c:f>
              <c:numCache>
                <c:formatCode>General</c:formatCode>
                <c:ptCount val="6"/>
                <c:pt idx="0">
                  <c:v>0.75000000000000011</c:v>
                </c:pt>
                <c:pt idx="1">
                  <c:v>1.3</c:v>
                </c:pt>
                <c:pt idx="2">
                  <c:v>0.9</c:v>
                </c:pt>
                <c:pt idx="3">
                  <c:v>1.28</c:v>
                </c:pt>
                <c:pt idx="4">
                  <c:v>1.4</c:v>
                </c:pt>
                <c:pt idx="5">
                  <c:v>1.3</c:v>
                </c:pt>
              </c:numCache>
            </c:numRef>
          </c:val>
        </c:ser>
        <c:ser>
          <c:idx val="1"/>
          <c:order val="1"/>
          <c:tx>
            <c:strRef>
              <c:f>Sheet1!$E$3</c:f>
              <c:strCache>
                <c:ptCount val="1"/>
                <c:pt idx="0">
                  <c:v>Other Institutional </c:v>
                </c:pt>
              </c:strCache>
            </c:strRef>
          </c:tx>
          <c:cat>
            <c:strRef>
              <c:f>Sheet1!$C$4:$C$9</c:f>
              <c:strCache>
                <c:ptCount val="6"/>
                <c:pt idx="0">
                  <c:v>Passive (1) 
Active (5) </c:v>
                </c:pt>
                <c:pt idx="1">
                  <c:v>Preserve (1) 
Growth (5)</c:v>
                </c:pt>
                <c:pt idx="2">
                  <c:v>Income (1) 
Growth (5) </c:v>
                </c:pt>
                <c:pt idx="3">
                  <c:v>Funds (1) 
Securities (5)</c:v>
                </c:pt>
                <c:pt idx="4">
                  <c:v>Core (1) 
Alternative (5) </c:v>
                </c:pt>
                <c:pt idx="5">
                  <c:v>Developed (1) 
Emerging (5)</c:v>
                </c:pt>
              </c:strCache>
            </c:strRef>
          </c:cat>
          <c:val>
            <c:numRef>
              <c:f>Sheet1!$E$4:$E$9</c:f>
              <c:numCache>
                <c:formatCode>General</c:formatCode>
                <c:ptCount val="6"/>
                <c:pt idx="0">
                  <c:v>0.70000000000000007</c:v>
                </c:pt>
                <c:pt idx="1">
                  <c:v>0.70000000000000007</c:v>
                </c:pt>
                <c:pt idx="2">
                  <c:v>0.8</c:v>
                </c:pt>
                <c:pt idx="3">
                  <c:v>0.9</c:v>
                </c:pt>
                <c:pt idx="4">
                  <c:v>1</c:v>
                </c:pt>
                <c:pt idx="5">
                  <c:v>0.9</c:v>
                </c:pt>
              </c:numCache>
            </c:numRef>
          </c:val>
        </c:ser>
        <c:gapWidth val="75"/>
        <c:overlap val="-25"/>
        <c:axId val="223672960"/>
        <c:axId val="223696000"/>
      </c:barChart>
      <c:catAx>
        <c:axId val="223672960"/>
        <c:scaling>
          <c:orientation val="minMax"/>
        </c:scaling>
        <c:axPos val="b"/>
        <c:majorTickMark val="none"/>
        <c:tickLblPos val="nextTo"/>
        <c:txPr>
          <a:bodyPr rot="0"/>
          <a:lstStyle/>
          <a:p>
            <a:pPr>
              <a:defRPr/>
            </a:pPr>
            <a:endParaRPr lang="en-US"/>
          </a:p>
        </c:txPr>
        <c:crossAx val="223696000"/>
        <c:crosses val="autoZero"/>
        <c:auto val="1"/>
        <c:lblAlgn val="ctr"/>
        <c:lblOffset val="100"/>
      </c:catAx>
      <c:valAx>
        <c:axId val="223696000"/>
        <c:scaling>
          <c:orientation val="minMax"/>
          <c:max val="1.4"/>
          <c:min val="0.2"/>
        </c:scaling>
        <c:axPos val="l"/>
        <c:majorGridlines/>
        <c:numFmt formatCode="General" sourceLinked="1"/>
        <c:majorTickMark val="none"/>
        <c:tickLblPos val="nextTo"/>
        <c:spPr>
          <a:ln w="9525">
            <a:noFill/>
          </a:ln>
        </c:spPr>
        <c:crossAx val="223672960"/>
        <c:crosses val="autoZero"/>
        <c:crossBetween val="between"/>
        <c:majorUnit val="0.2"/>
        <c:minorUnit val="4.0000000000000008E-2"/>
      </c:valAx>
      <c:spPr>
        <a:noFill/>
        <a:ln w="25400">
          <a:noFill/>
        </a:ln>
      </c:spPr>
    </c:plotArea>
    <c:legend>
      <c:legendPos val="b"/>
      <c:layout/>
    </c:legend>
    <c:plotVisOnly val="1"/>
  </c:chart>
  <c:txPr>
    <a:bodyPr/>
    <a:lstStyle/>
    <a:p>
      <a:pPr>
        <a:defRPr sz="14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a:pPr>
            <a:r>
              <a:rPr lang="en-US" sz="1600" dirty="0"/>
              <a:t>Evidence to support asset allocations amongst GCC investors</a:t>
            </a:r>
          </a:p>
        </c:rich>
      </c:tx>
      <c:layout>
        <c:manualLayout>
          <c:xMode val="edge"/>
          <c:yMode val="edge"/>
          <c:x val="6.9374890638670195E-2"/>
          <c:y val="1.639344262295081E-2"/>
        </c:manualLayout>
      </c:layout>
    </c:title>
    <c:plotArea>
      <c:layout>
        <c:manualLayout>
          <c:layoutTarget val="inner"/>
          <c:xMode val="edge"/>
          <c:yMode val="edge"/>
          <c:x val="6.1111111111111116E-2"/>
          <c:y val="0.3058238553514151"/>
          <c:w val="0.93888888888888911"/>
          <c:h val="0.54380176436278804"/>
        </c:manualLayout>
      </c:layout>
      <c:barChart>
        <c:barDir val="col"/>
        <c:grouping val="clustered"/>
        <c:ser>
          <c:idx val="0"/>
          <c:order val="0"/>
          <c:tx>
            <c:v>Average investor exposure to property</c:v>
          </c:tx>
          <c:cat>
            <c:strRef>
              <c:f>Sheet1!$C$50:$C$52</c:f>
              <c:strCache>
                <c:ptCount val="3"/>
                <c:pt idx="0">
                  <c:v>Sovereigns</c:v>
                </c:pt>
                <c:pt idx="1">
                  <c:v>Expatriate</c:v>
                </c:pt>
                <c:pt idx="2">
                  <c:v>GCC Investor</c:v>
                </c:pt>
              </c:strCache>
            </c:strRef>
          </c:cat>
          <c:val>
            <c:numRef>
              <c:f>Sheet1!$D$50:$D$52</c:f>
              <c:numCache>
                <c:formatCode>0.00%</c:formatCode>
                <c:ptCount val="3"/>
                <c:pt idx="0">
                  <c:v>7.5000000000000011E-2</c:v>
                </c:pt>
                <c:pt idx="1">
                  <c:v>9.5000000000000015E-2</c:v>
                </c:pt>
                <c:pt idx="2">
                  <c:v>0.14800000000000002</c:v>
                </c:pt>
              </c:numCache>
            </c:numRef>
          </c:val>
        </c:ser>
        <c:dLbls>
          <c:showVal val="1"/>
        </c:dLbls>
        <c:overlap val="-25"/>
        <c:axId val="223806592"/>
        <c:axId val="223830400"/>
      </c:barChart>
      <c:catAx>
        <c:axId val="223806592"/>
        <c:scaling>
          <c:orientation val="minMax"/>
        </c:scaling>
        <c:axPos val="b"/>
        <c:majorTickMark val="none"/>
        <c:tickLblPos val="nextTo"/>
        <c:crossAx val="223830400"/>
        <c:crosses val="autoZero"/>
        <c:auto val="1"/>
        <c:lblAlgn val="ctr"/>
        <c:lblOffset val="100"/>
      </c:catAx>
      <c:valAx>
        <c:axId val="223830400"/>
        <c:scaling>
          <c:orientation val="minMax"/>
        </c:scaling>
        <c:delete val="1"/>
        <c:axPos val="l"/>
        <c:numFmt formatCode="0.00%" sourceLinked="1"/>
        <c:tickLblPos val="none"/>
        <c:crossAx val="223806592"/>
        <c:crosses val="autoZero"/>
        <c:crossBetween val="between"/>
      </c:valAx>
    </c:plotArea>
    <c:legend>
      <c:legendPos val="t"/>
      <c:layout>
        <c:manualLayout>
          <c:xMode val="edge"/>
          <c:yMode val="edge"/>
          <c:x val="0"/>
          <c:y val="0.17005649717514104"/>
          <c:w val="0.67765067102461318"/>
          <c:h val="4.8201210018239307E-2"/>
        </c:manualLayout>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l">
              <a:defRPr/>
            </a:pPr>
            <a:r>
              <a:rPr lang="en-US" sz="1600" dirty="0"/>
              <a:t>Evidence to support tangible asset allocations</a:t>
            </a:r>
            <a:r>
              <a:rPr lang="en-US" sz="1600" baseline="0" dirty="0"/>
              <a:t> amongst GCC </a:t>
            </a:r>
            <a:r>
              <a:rPr lang="en-US" sz="1600" baseline="0" dirty="0" smtClean="0"/>
              <a:t>investors</a:t>
            </a:r>
          </a:p>
          <a:p>
            <a:pPr algn="l">
              <a:defRPr/>
            </a:pPr>
            <a:endParaRPr lang="en-US" sz="1200" baseline="0" dirty="0" smtClean="0"/>
          </a:p>
          <a:p>
            <a:pPr algn="l">
              <a:defRPr/>
            </a:pPr>
            <a:endParaRPr lang="en-US" sz="1200" baseline="0" dirty="0"/>
          </a:p>
          <a:p>
            <a:pPr algn="l">
              <a:defRPr/>
            </a:pPr>
            <a:r>
              <a:rPr lang="en-US" sz="1000" baseline="0" dirty="0"/>
              <a:t>Do you think GCC investors have particularly high exposure to tangible assets?</a:t>
            </a:r>
            <a:endParaRPr lang="en-US" sz="1000" dirty="0"/>
          </a:p>
        </c:rich>
      </c:tx>
      <c:layout>
        <c:manualLayout>
          <c:xMode val="edge"/>
          <c:yMode val="edge"/>
          <c:x val="4.0437445319335102E-2"/>
          <c:y val="1.3234074302553904E-2"/>
        </c:manualLayout>
      </c:layout>
    </c:title>
    <c:plotArea>
      <c:layout/>
      <c:doughnutChart>
        <c:varyColors val="1"/>
        <c:ser>
          <c:idx val="0"/>
          <c:order val="0"/>
          <c:dLbls>
            <c:dLbl>
              <c:idx val="0"/>
              <c:layout/>
              <c:tx>
                <c:rich>
                  <a:bodyPr/>
                  <a:lstStyle/>
                  <a:p>
                    <a:r>
                      <a:rPr lang="en-US"/>
                      <a:t>1 </a:t>
                    </a:r>
                  </a:p>
                </c:rich>
              </c:tx>
              <c:showPercent val="1"/>
            </c:dLbl>
            <c:dLbl>
              <c:idx val="1"/>
              <c:layout/>
              <c:tx>
                <c:rich>
                  <a:bodyPr/>
                  <a:lstStyle/>
                  <a:p>
                    <a:r>
                      <a:rPr lang="en-US"/>
                      <a:t>2 </a:t>
                    </a:r>
                  </a:p>
                </c:rich>
              </c:tx>
              <c:showPercent val="1"/>
            </c:dLbl>
            <c:dLbl>
              <c:idx val="2"/>
              <c:layout/>
              <c:tx>
                <c:rich>
                  <a:bodyPr/>
                  <a:lstStyle/>
                  <a:p>
                    <a:r>
                      <a:rPr lang="en-US"/>
                      <a:t>3 </a:t>
                    </a:r>
                  </a:p>
                </c:rich>
              </c:tx>
              <c:showPercent val="1"/>
            </c:dLbl>
            <c:dLbl>
              <c:idx val="3"/>
              <c:layout/>
              <c:tx>
                <c:rich>
                  <a:bodyPr/>
                  <a:lstStyle/>
                  <a:p>
                    <a:r>
                      <a:rPr lang="en-US"/>
                      <a:t>4</a:t>
                    </a:r>
                  </a:p>
                </c:rich>
              </c:tx>
              <c:showPercent val="1"/>
            </c:dLbl>
            <c:dLbl>
              <c:idx val="4"/>
              <c:layout/>
              <c:tx>
                <c:rich>
                  <a:bodyPr/>
                  <a:lstStyle/>
                  <a:p>
                    <a:r>
                      <a:rPr lang="en-US"/>
                      <a:t>5</a:t>
                    </a:r>
                  </a:p>
                </c:rich>
              </c:tx>
              <c:showPercent val="1"/>
            </c:dLbl>
            <c:dLbl>
              <c:idx val="5"/>
              <c:layout>
                <c:manualLayout>
                  <c:x val="5.0925337632080138E-17"/>
                  <c:y val="0"/>
                </c:manualLayout>
              </c:layout>
              <c:tx>
                <c:rich>
                  <a:bodyPr/>
                  <a:lstStyle/>
                  <a:p>
                    <a:r>
                      <a:rPr lang="en-US"/>
                      <a:t>6</a:t>
                    </a:r>
                  </a:p>
                </c:rich>
              </c:tx>
              <c:showPercent val="1"/>
            </c:dLbl>
            <c:dLbl>
              <c:idx val="6"/>
              <c:layout/>
              <c:tx>
                <c:rich>
                  <a:bodyPr/>
                  <a:lstStyle/>
                  <a:p>
                    <a:r>
                      <a:rPr lang="en-US"/>
                      <a:t>7 </a:t>
                    </a:r>
                  </a:p>
                </c:rich>
              </c:tx>
              <c:showPercent val="1"/>
            </c:dLbl>
            <c:showPercent val="1"/>
            <c:showLeaderLines val="1"/>
          </c:dLbls>
          <c:cat>
            <c:multiLvlStrRef>
              <c:f>Sheet1!$B$63:$D$69</c:f>
              <c:multiLvlStrCache>
                <c:ptCount val="7"/>
                <c:lvl>
                  <c:pt idx="0">
                    <c:v>16%</c:v>
                  </c:pt>
                  <c:pt idx="1">
                    <c:v>36%</c:v>
                  </c:pt>
                  <c:pt idx="2">
                    <c:v>13%</c:v>
                  </c:pt>
                  <c:pt idx="3">
                    <c:v>13%</c:v>
                  </c:pt>
                  <c:pt idx="4">
                    <c:v>2%</c:v>
                  </c:pt>
                  <c:pt idx="5">
                    <c:v>7%</c:v>
                  </c:pt>
                  <c:pt idx="6">
                    <c:v>13%</c:v>
                  </c:pt>
                </c:lvl>
                <c:lvl>
                  <c:pt idx="0">
                    <c:v>Yes, lack of investor experience</c:v>
                  </c:pt>
                  <c:pt idx="1">
                    <c:v>Yes, cultural preference</c:v>
                  </c:pt>
                  <c:pt idx="2">
                    <c:v>Yes, historical Performance</c:v>
                  </c:pt>
                  <c:pt idx="3">
                    <c:v>Yes, future prospects as an asset class</c:v>
                  </c:pt>
                  <c:pt idx="4">
                    <c:v>Yes, risk appetite</c:v>
                  </c:pt>
                  <c:pt idx="5">
                    <c:v>Yes, other</c:v>
                  </c:pt>
                  <c:pt idx="6">
                    <c:v>No, GCC investors don’t have higher tangible allocations</c:v>
                  </c:pt>
                </c:lvl>
                <c:lvl>
                  <c:pt idx="0">
                    <c:v>1</c:v>
                  </c:pt>
                  <c:pt idx="1">
                    <c:v>2</c:v>
                  </c:pt>
                  <c:pt idx="2">
                    <c:v>3</c:v>
                  </c:pt>
                  <c:pt idx="3">
                    <c:v>4</c:v>
                  </c:pt>
                  <c:pt idx="4">
                    <c:v>5</c:v>
                  </c:pt>
                  <c:pt idx="5">
                    <c:v>6</c:v>
                  </c:pt>
                  <c:pt idx="6">
                    <c:v>7</c:v>
                  </c:pt>
                </c:lvl>
              </c:multiLvlStrCache>
            </c:multiLvlStrRef>
          </c:cat>
          <c:val>
            <c:numRef>
              <c:f>Sheet1!$D$63:$D$69</c:f>
              <c:numCache>
                <c:formatCode>0%</c:formatCode>
                <c:ptCount val="7"/>
                <c:pt idx="0">
                  <c:v>0.16</c:v>
                </c:pt>
                <c:pt idx="1">
                  <c:v>0.36000000000000004</c:v>
                </c:pt>
                <c:pt idx="2">
                  <c:v>0.13</c:v>
                </c:pt>
                <c:pt idx="3">
                  <c:v>0.13</c:v>
                </c:pt>
                <c:pt idx="4">
                  <c:v>2.0000000000000004E-2</c:v>
                </c:pt>
                <c:pt idx="5">
                  <c:v>7.0000000000000007E-2</c:v>
                </c:pt>
                <c:pt idx="6">
                  <c:v>0.13</c:v>
                </c:pt>
              </c:numCache>
            </c:numRef>
          </c:val>
        </c:ser>
        <c:dLbls>
          <c:showPercent val="1"/>
        </c:dLbls>
        <c:firstSliceAng val="0"/>
        <c:holeSize val="50"/>
      </c:doughnutChart>
    </c:plotArea>
    <c:legend>
      <c:legendPos val="t"/>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2C14CA-B8AB-4685-ADCD-34C66A9F6F66}" type="datetimeFigureOut">
              <a:rPr lang="en-US" smtClean="0"/>
              <a:pPr/>
              <a:t>1/4/2012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E2540B-45B8-4FBE-81E4-9223EB59BC6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0291" name="Title Placeholder 1"/>
          <p:cNvSpPr>
            <a:spLocks noGrp="1"/>
          </p:cNvSpPr>
          <p:nvPr>
            <p:ph type="ctrTitle"/>
          </p:nvPr>
        </p:nvSpPr>
        <p:spPr>
          <a:xfrm>
            <a:off x="779070" y="2338395"/>
            <a:ext cx="7185290" cy="1235075"/>
          </a:xfrm>
          <a:prstGeom prst="rect">
            <a:avLst/>
          </a:prstGeom>
        </p:spPr>
        <p:txBody>
          <a:bodyPr/>
          <a:lstStyle>
            <a:lvl1pPr>
              <a:lnSpc>
                <a:spcPts val="3200"/>
              </a:lnSpc>
              <a:defRPr sz="2800" smtClean="0">
                <a:latin typeface="Arial" charset="0"/>
                <a:ea typeface="ＭＳ Ｐゴシック" pitchFamily="34" charset="-128"/>
              </a:defRPr>
            </a:lvl1pPr>
          </a:lstStyle>
          <a:p>
            <a:r>
              <a:rPr lang="en-GB" smtClean="0"/>
              <a:t>Click to edit Master title style</a:t>
            </a:r>
          </a:p>
        </p:txBody>
      </p:sp>
      <p:sp>
        <p:nvSpPr>
          <p:cNvPr id="140292" name="Text Placeholder 7"/>
          <p:cNvSpPr>
            <a:spLocks noGrp="1"/>
          </p:cNvSpPr>
          <p:nvPr>
            <p:ph type="subTitle" idx="1"/>
          </p:nvPr>
        </p:nvSpPr>
        <p:spPr>
          <a:xfrm>
            <a:off x="779070" y="3778250"/>
            <a:ext cx="7185290" cy="1752600"/>
          </a:xfrm>
          <a:prstGeom prst="rect">
            <a:avLst/>
          </a:prstGeom>
        </p:spPr>
        <p:txBody>
          <a:bodyPr/>
          <a:lstStyle>
            <a:lvl1pPr marL="0" indent="0">
              <a:defRPr smtClean="0">
                <a:solidFill>
                  <a:schemeClr val="bg1"/>
                </a:solidFill>
                <a:latin typeface="Arial" charset="0"/>
                <a:ea typeface="ＭＳ Ｐゴシック" pitchFamily="34" charset="-128"/>
              </a:defRPr>
            </a:lvl1pPr>
          </a:lstStyle>
          <a:p>
            <a:r>
              <a:rPr lang="en-GB" smtClean="0"/>
              <a:t>Click to edit Master subtitle style</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wo Content">
    <p:spTree>
      <p:nvGrpSpPr>
        <p:cNvPr id="1" name=""/>
        <p:cNvGrpSpPr/>
        <p:nvPr/>
      </p:nvGrpSpPr>
      <p:grpSpPr>
        <a:xfrm>
          <a:off x="0" y="0"/>
          <a:ext cx="0" cy="0"/>
          <a:chOff x="0" y="0"/>
          <a:chExt cx="0" cy="0"/>
        </a:xfrm>
      </p:grpSpPr>
      <p:pic>
        <p:nvPicPr>
          <p:cNvPr id="5" name="Picture 4" descr="logo-strip"/>
          <p:cNvPicPr>
            <a:picLocks noChangeAspect="1" noChangeArrowheads="1"/>
          </p:cNvPicPr>
          <p:nvPr userDrawn="1"/>
        </p:nvPicPr>
        <p:blipFill>
          <a:blip r:embed="rId2" cstate="print"/>
          <a:srcRect/>
          <a:stretch>
            <a:fillRect/>
          </a:stretch>
        </p:blipFill>
        <p:spPr bwMode="auto">
          <a:xfrm>
            <a:off x="0" y="6092832"/>
            <a:ext cx="9906000" cy="538163"/>
          </a:xfrm>
          <a:prstGeom prst="rect">
            <a:avLst/>
          </a:prstGeom>
          <a:noFill/>
        </p:spPr>
      </p:pic>
      <p:sp>
        <p:nvSpPr>
          <p:cNvPr id="3" name="Content Placeholder 2"/>
          <p:cNvSpPr>
            <a:spLocks noGrp="1"/>
          </p:cNvSpPr>
          <p:nvPr>
            <p:ph sz="half" idx="1"/>
          </p:nvPr>
        </p:nvSpPr>
        <p:spPr>
          <a:xfrm>
            <a:off x="780005" y="1188006"/>
            <a:ext cx="4297149" cy="5065963"/>
          </a:xfrm>
          <a:prstGeom prst="rect">
            <a:avLst/>
          </a:prstGeom>
        </p:spPr>
        <p:txBody>
          <a:bodyPr/>
          <a:lstStyle>
            <a:lvl1pPr>
              <a:defRPr sz="1600"/>
            </a:lvl1pPr>
            <a:lvl2pPr>
              <a:defRPr sz="1600"/>
            </a:lvl2pPr>
            <a:lvl3pPr>
              <a:defRPr sz="1400"/>
            </a:lvl3pPr>
            <a:lvl4pPr>
              <a:defRPr sz="1400"/>
            </a:lvl4pPr>
            <a:lvl5pPr>
              <a:defRPr sz="12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5340783" y="1188006"/>
            <a:ext cx="4297149" cy="5065963"/>
          </a:xfrm>
          <a:prstGeom prst="rect">
            <a:avLst/>
          </a:prstGeom>
        </p:spPr>
        <p:txBody>
          <a:bodyPr/>
          <a:lstStyle>
            <a:lvl1pPr>
              <a:defRPr sz="1600"/>
            </a:lvl1pPr>
            <a:lvl2pPr>
              <a:defRPr sz="1600"/>
            </a:lvl2pPr>
            <a:lvl3pPr>
              <a:defRPr sz="1400"/>
            </a:lvl3pPr>
            <a:lvl4pPr>
              <a:defRPr sz="1400"/>
            </a:lvl4pPr>
            <a:lvl5pPr>
              <a:defRPr sz="12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6" name="Slide Number Placeholder 5"/>
          <p:cNvSpPr>
            <a:spLocks noGrp="1"/>
          </p:cNvSpPr>
          <p:nvPr>
            <p:ph type="sldNum" sz="quarter" idx="10"/>
          </p:nvPr>
        </p:nvSpPr>
        <p:spPr>
          <a:xfrm>
            <a:off x="7955759" y="6372225"/>
            <a:ext cx="1681956" cy="293688"/>
          </a:xfrm>
          <a:prstGeom prst="rect">
            <a:avLst/>
          </a:prstGeom>
        </p:spPr>
        <p:txBody>
          <a:bodyPr/>
          <a:lstStyle>
            <a:lvl1pPr>
              <a:defRPr>
                <a:latin typeface="Arial" charset="0"/>
              </a:defRPr>
            </a:lvl1pPr>
          </a:lstStyle>
          <a:p>
            <a:pPr>
              <a:defRPr/>
            </a:pPr>
            <a:fld id="{4DDEEB8A-F111-498B-A7C3-61F754FB72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pic>
        <p:nvPicPr>
          <p:cNvPr id="4" name="Picture 6" descr="logo-strip"/>
          <p:cNvPicPr>
            <a:picLocks noChangeAspect="1" noChangeArrowheads="1"/>
          </p:cNvPicPr>
          <p:nvPr userDrawn="1"/>
        </p:nvPicPr>
        <p:blipFill>
          <a:blip r:embed="rId2" cstate="print"/>
          <a:srcRect/>
          <a:stretch>
            <a:fillRect/>
          </a:stretch>
        </p:blipFill>
        <p:spPr bwMode="auto">
          <a:xfrm>
            <a:off x="0" y="6092832"/>
            <a:ext cx="9906000" cy="538163"/>
          </a:xfrm>
          <a:prstGeom prst="rect">
            <a:avLst/>
          </a:prstGeom>
          <a:noFill/>
        </p:spPr>
      </p:pic>
      <p:sp>
        <p:nvSpPr>
          <p:cNvPr id="2" name="Title 1"/>
          <p:cNvSpPr>
            <a:spLocks noGrp="1"/>
          </p:cNvSpPr>
          <p:nvPr>
            <p:ph type="title"/>
          </p:nvPr>
        </p:nvSpPr>
        <p:spPr>
          <a:xfrm>
            <a:off x="780785" y="287345"/>
            <a:ext cx="7174971" cy="847725"/>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780789" y="1187454"/>
            <a:ext cx="8836290" cy="50085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742950" y="6248400"/>
            <a:ext cx="2063750" cy="457200"/>
          </a:xfrm>
          <a:prstGeom prst="rect">
            <a:avLst/>
          </a:prstGeom>
        </p:spPr>
        <p:txBody>
          <a:bodyPr/>
          <a:lstStyle>
            <a:lvl1pPr>
              <a:defRPr>
                <a:latin typeface="Arial" charset="0"/>
              </a:defRPr>
            </a:lvl1pPr>
          </a:lstStyle>
          <a:p>
            <a:pPr>
              <a:defRPr/>
            </a:pPr>
            <a:endParaRPr lang="en-US"/>
          </a:p>
        </p:txBody>
      </p:sp>
      <p:sp>
        <p:nvSpPr>
          <p:cNvPr id="6" name="Footer Placeholder 5"/>
          <p:cNvSpPr>
            <a:spLocks noGrp="1" noChangeArrowheads="1"/>
          </p:cNvSpPr>
          <p:nvPr>
            <p:ph type="ftr" sz="quarter" idx="11"/>
          </p:nvPr>
        </p:nvSpPr>
        <p:spPr>
          <a:xfrm>
            <a:off x="3384550" y="6248400"/>
            <a:ext cx="3136900" cy="457200"/>
          </a:xfrm>
          <a:prstGeom prst="rect">
            <a:avLst/>
          </a:prstGeom>
        </p:spPr>
        <p:txBody>
          <a:bodyPr/>
          <a:lstStyle>
            <a:lvl1pPr>
              <a:defRPr>
                <a:latin typeface="Arial" charset="0"/>
              </a:defRPr>
            </a:lvl1pPr>
          </a:lstStyle>
          <a:p>
            <a:pPr>
              <a:defRPr/>
            </a:pPr>
            <a:endParaRPr lang="en-US"/>
          </a:p>
        </p:txBody>
      </p:sp>
      <p:sp>
        <p:nvSpPr>
          <p:cNvPr id="7" name="Slide Number Placeholder 6"/>
          <p:cNvSpPr>
            <a:spLocks noGrp="1" noChangeArrowheads="1"/>
          </p:cNvSpPr>
          <p:nvPr>
            <p:ph type="sldNum" sz="quarter" idx="12"/>
          </p:nvPr>
        </p:nvSpPr>
        <p:spPr>
          <a:xfrm>
            <a:off x="7955759" y="6372225"/>
            <a:ext cx="1681956" cy="293688"/>
          </a:xfrm>
          <a:prstGeom prst="rect">
            <a:avLst/>
          </a:prstGeom>
        </p:spPr>
        <p:txBody>
          <a:bodyPr/>
          <a:lstStyle>
            <a:lvl1pPr>
              <a:defRPr>
                <a:latin typeface="Arial" charset="0"/>
              </a:defRPr>
            </a:lvl1pPr>
          </a:lstStyle>
          <a:p>
            <a:pPr>
              <a:defRPr/>
            </a:pPr>
            <a:fld id="{F83DF595-7982-4E0E-B9AF-17A228C289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0" y="274645"/>
            <a:ext cx="8915400" cy="585152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95300" y="6356351"/>
            <a:ext cx="2311400" cy="365125"/>
          </a:xfrm>
          <a:prstGeom prst="rect">
            <a:avLst/>
          </a:prstGeom>
        </p:spPr>
        <p:txBody>
          <a:bodyPr/>
          <a:lstStyle/>
          <a:p>
            <a:fld id="{184E9E0F-1BA8-4205-99C1-D93EB1721817}" type="datetimeFigureOut">
              <a:rPr lang="en-US" smtClean="0"/>
              <a:pPr/>
              <a:t>1/4/2012</a:t>
            </a:fld>
            <a:endParaRPr lang="en-US"/>
          </a:p>
        </p:txBody>
      </p:sp>
      <p:sp>
        <p:nvSpPr>
          <p:cNvPr id="4" name="Footer Placeholder 3"/>
          <p:cNvSpPr>
            <a:spLocks noGrp="1"/>
          </p:cNvSpPr>
          <p:nvPr>
            <p:ph type="ftr" sz="quarter" idx="11"/>
          </p:nvPr>
        </p:nvSpPr>
        <p:spPr>
          <a:xfrm>
            <a:off x="3384550" y="6356351"/>
            <a:ext cx="31369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7099300" y="6356351"/>
            <a:ext cx="2311400" cy="365125"/>
          </a:xfrm>
          <a:prstGeom prst="rect">
            <a:avLst/>
          </a:prstGeom>
        </p:spPr>
        <p:txBody>
          <a:bodyPr/>
          <a:lstStyle/>
          <a:p>
            <a:fld id="{D788D451-46DC-44DF-B522-8EDB2742BB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25" name="Picture 5" descr="logo-strip"/>
          <p:cNvPicPr>
            <a:picLocks noChangeAspect="1" noChangeArrowheads="1"/>
          </p:cNvPicPr>
          <p:nvPr userDrawn="1"/>
        </p:nvPicPr>
        <p:blipFill>
          <a:blip r:embed="rId10" cstate="print"/>
          <a:srcRect/>
          <a:stretch>
            <a:fillRect/>
          </a:stretch>
        </p:blipFill>
        <p:spPr bwMode="auto">
          <a:xfrm>
            <a:off x="0" y="6092832"/>
            <a:ext cx="9906000" cy="538163"/>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457200" rtl="0" eaLnBrk="0" fontAlgn="base" hangingPunct="0">
        <a:lnSpc>
          <a:spcPts val="2200"/>
        </a:lnSpc>
        <a:spcBef>
          <a:spcPct val="0"/>
        </a:spcBef>
        <a:spcAft>
          <a:spcPct val="0"/>
        </a:spcAft>
        <a:defRPr sz="2000" kern="1200">
          <a:solidFill>
            <a:schemeClr val="accent2"/>
          </a:solidFill>
          <a:latin typeface="Arial" charset="0"/>
          <a:ea typeface="+mj-ea"/>
          <a:cs typeface="+mj-cs"/>
        </a:defRPr>
      </a:lvl1pPr>
      <a:lvl2pPr algn="l" defTabSz="457200" rtl="0" eaLnBrk="0" fontAlgn="base" hangingPunct="0">
        <a:lnSpc>
          <a:spcPts val="2200"/>
        </a:lnSpc>
        <a:spcBef>
          <a:spcPct val="0"/>
        </a:spcBef>
        <a:spcAft>
          <a:spcPct val="0"/>
        </a:spcAft>
        <a:defRPr sz="2000">
          <a:solidFill>
            <a:schemeClr val="accent2"/>
          </a:solidFill>
          <a:latin typeface="Arial" pitchFamily="-65" charset="0"/>
          <a:ea typeface="ＭＳ Ｐゴシック" pitchFamily="-65" charset="-128"/>
          <a:cs typeface="ＭＳ Ｐゴシック" pitchFamily="80" charset="-128"/>
        </a:defRPr>
      </a:lvl2pPr>
      <a:lvl3pPr algn="l" defTabSz="457200" rtl="0" eaLnBrk="0" fontAlgn="base" hangingPunct="0">
        <a:lnSpc>
          <a:spcPts val="2200"/>
        </a:lnSpc>
        <a:spcBef>
          <a:spcPct val="0"/>
        </a:spcBef>
        <a:spcAft>
          <a:spcPct val="0"/>
        </a:spcAft>
        <a:defRPr sz="2000">
          <a:solidFill>
            <a:schemeClr val="accent2"/>
          </a:solidFill>
          <a:latin typeface="Arial" pitchFamily="-65" charset="0"/>
          <a:ea typeface="ＭＳ Ｐゴシック" pitchFamily="-65" charset="-128"/>
          <a:cs typeface="ＭＳ Ｐゴシック" pitchFamily="80" charset="-128"/>
        </a:defRPr>
      </a:lvl3pPr>
      <a:lvl4pPr algn="l" defTabSz="457200" rtl="0" eaLnBrk="0" fontAlgn="base" hangingPunct="0">
        <a:lnSpc>
          <a:spcPts val="2200"/>
        </a:lnSpc>
        <a:spcBef>
          <a:spcPct val="0"/>
        </a:spcBef>
        <a:spcAft>
          <a:spcPct val="0"/>
        </a:spcAft>
        <a:defRPr sz="2000">
          <a:solidFill>
            <a:schemeClr val="accent2"/>
          </a:solidFill>
          <a:latin typeface="Arial" pitchFamily="-65" charset="0"/>
          <a:ea typeface="ＭＳ Ｐゴシック" pitchFamily="-65" charset="-128"/>
          <a:cs typeface="ＭＳ Ｐゴシック" pitchFamily="80" charset="-128"/>
        </a:defRPr>
      </a:lvl4pPr>
      <a:lvl5pPr algn="l" defTabSz="457200" rtl="0" eaLnBrk="0" fontAlgn="base" hangingPunct="0">
        <a:lnSpc>
          <a:spcPts val="2200"/>
        </a:lnSpc>
        <a:spcBef>
          <a:spcPct val="0"/>
        </a:spcBef>
        <a:spcAft>
          <a:spcPct val="0"/>
        </a:spcAft>
        <a:defRPr sz="2000">
          <a:solidFill>
            <a:schemeClr val="accent2"/>
          </a:solidFill>
          <a:latin typeface="Arial" pitchFamily="-65" charset="0"/>
          <a:ea typeface="ＭＳ Ｐゴシック" pitchFamily="-65" charset="-128"/>
          <a:cs typeface="ＭＳ Ｐゴシック" pitchFamily="80" charset="-128"/>
        </a:defRPr>
      </a:lvl5pPr>
      <a:lvl6pPr marL="457200" algn="l" defTabSz="457200" rtl="0" eaLnBrk="1" fontAlgn="base" hangingPunct="1">
        <a:spcBef>
          <a:spcPct val="0"/>
        </a:spcBef>
        <a:spcAft>
          <a:spcPct val="0"/>
        </a:spcAft>
        <a:defRPr sz="2000" b="1">
          <a:solidFill>
            <a:srgbClr val="EDB40F"/>
          </a:solidFill>
          <a:latin typeface="Arial" pitchFamily="-65" charset="0"/>
          <a:ea typeface="ＭＳ Ｐゴシック" pitchFamily="-65" charset="-128"/>
        </a:defRPr>
      </a:lvl6pPr>
      <a:lvl7pPr marL="914400" algn="l" defTabSz="457200" rtl="0" eaLnBrk="1" fontAlgn="base" hangingPunct="1">
        <a:spcBef>
          <a:spcPct val="0"/>
        </a:spcBef>
        <a:spcAft>
          <a:spcPct val="0"/>
        </a:spcAft>
        <a:defRPr sz="2000" b="1">
          <a:solidFill>
            <a:srgbClr val="EDB40F"/>
          </a:solidFill>
          <a:latin typeface="Arial" pitchFamily="-65" charset="0"/>
          <a:ea typeface="ＭＳ Ｐゴシック" pitchFamily="-65" charset="-128"/>
        </a:defRPr>
      </a:lvl7pPr>
      <a:lvl8pPr marL="1371600" algn="l" defTabSz="457200" rtl="0" eaLnBrk="1" fontAlgn="base" hangingPunct="1">
        <a:spcBef>
          <a:spcPct val="0"/>
        </a:spcBef>
        <a:spcAft>
          <a:spcPct val="0"/>
        </a:spcAft>
        <a:defRPr sz="2000" b="1">
          <a:solidFill>
            <a:srgbClr val="EDB40F"/>
          </a:solidFill>
          <a:latin typeface="Arial" pitchFamily="-65" charset="0"/>
          <a:ea typeface="ＭＳ Ｐゴシック" pitchFamily="-65" charset="-128"/>
        </a:defRPr>
      </a:lvl8pPr>
      <a:lvl9pPr marL="1828800" algn="l" defTabSz="457200" rtl="0" eaLnBrk="1" fontAlgn="base" hangingPunct="1">
        <a:spcBef>
          <a:spcPct val="0"/>
        </a:spcBef>
        <a:spcAft>
          <a:spcPct val="0"/>
        </a:spcAft>
        <a:defRPr sz="2000" b="1">
          <a:solidFill>
            <a:srgbClr val="EDB40F"/>
          </a:solidFill>
          <a:latin typeface="Arial" pitchFamily="-65" charset="0"/>
          <a:ea typeface="ＭＳ Ｐゴシック" pitchFamily="-65" charset="-128"/>
        </a:defRPr>
      </a:lvl9pPr>
    </p:titleStyle>
    <p:bodyStyle>
      <a:lvl1pPr marL="342900" indent="-342900" algn="l" defTabSz="457200" rtl="0" eaLnBrk="0" fontAlgn="base" hangingPunct="0">
        <a:lnSpc>
          <a:spcPts val="1800"/>
        </a:lnSpc>
        <a:spcBef>
          <a:spcPct val="0"/>
        </a:spcBef>
        <a:spcAft>
          <a:spcPts val="450"/>
        </a:spcAft>
        <a:buFont typeface="Arial" pitchFamily="34" charset="0"/>
        <a:buChar char="•"/>
        <a:defRPr sz="1600" kern="1200">
          <a:solidFill>
            <a:schemeClr val="tx2"/>
          </a:solidFill>
          <a:latin typeface="+mn-lt"/>
          <a:ea typeface="+mn-ea"/>
          <a:cs typeface="+mn-cs"/>
        </a:defRPr>
      </a:lvl1pPr>
      <a:lvl2pPr marL="107950" indent="-125413" algn="l" defTabSz="457200" rtl="0" eaLnBrk="0" fontAlgn="base" hangingPunct="0">
        <a:lnSpc>
          <a:spcPts val="1800"/>
        </a:lnSpc>
        <a:spcBef>
          <a:spcPct val="0"/>
        </a:spcBef>
        <a:spcAft>
          <a:spcPts val="450"/>
        </a:spcAft>
        <a:buFont typeface="Arial" pitchFamily="34" charset="0"/>
        <a:buChar char="•"/>
        <a:defRPr sz="1600" kern="1200">
          <a:solidFill>
            <a:schemeClr val="tx2"/>
          </a:solidFill>
          <a:latin typeface="+mn-lt"/>
          <a:ea typeface="+mn-ea"/>
          <a:cs typeface="+mn-cs"/>
        </a:defRPr>
      </a:lvl2pPr>
      <a:lvl3pPr marL="250825" indent="-142875" algn="l" defTabSz="457200" rtl="0" eaLnBrk="0" fontAlgn="base" hangingPunct="0">
        <a:lnSpc>
          <a:spcPts val="1600"/>
        </a:lnSpc>
        <a:spcBef>
          <a:spcPct val="0"/>
        </a:spcBef>
        <a:spcAft>
          <a:spcPts val="400"/>
        </a:spcAft>
        <a:buClr>
          <a:schemeClr val="accent2"/>
        </a:buClr>
        <a:buFont typeface="Lucida Grande" pitchFamily="83" charset="0"/>
        <a:buChar char="−"/>
        <a:defRPr sz="1400" kern="1200">
          <a:solidFill>
            <a:schemeClr val="tx2"/>
          </a:solidFill>
          <a:latin typeface="+mn-lt"/>
          <a:ea typeface="+mn-ea"/>
          <a:cs typeface="+mn-cs"/>
        </a:defRPr>
      </a:lvl3pPr>
      <a:lvl4pPr marL="539750" indent="-179388" algn="l" defTabSz="457200" rtl="0" eaLnBrk="0" fontAlgn="base" hangingPunct="0">
        <a:lnSpc>
          <a:spcPts val="1600"/>
        </a:lnSpc>
        <a:spcBef>
          <a:spcPct val="0"/>
        </a:spcBef>
        <a:spcAft>
          <a:spcPts val="400"/>
        </a:spcAft>
        <a:buFont typeface="Arial" pitchFamily="34" charset="0"/>
        <a:buChar char="–"/>
        <a:defRPr sz="1400" kern="1200">
          <a:solidFill>
            <a:schemeClr val="tx2"/>
          </a:solidFill>
          <a:latin typeface="+mn-lt"/>
          <a:ea typeface="+mn-ea"/>
          <a:cs typeface="+mn-cs"/>
        </a:defRPr>
      </a:lvl4pPr>
      <a:lvl5pPr marL="630238" indent="-125413" algn="l" defTabSz="457200" rtl="0" eaLnBrk="0" fontAlgn="base" hangingPunct="0">
        <a:spcBef>
          <a:spcPct val="0"/>
        </a:spcBef>
        <a:spcAft>
          <a:spcPct val="0"/>
        </a:spcAft>
        <a:buFont typeface="Arial" pitchFamily="34" charset="0"/>
        <a:buChar char="•"/>
        <a:defRPr sz="12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endParaRPr lang="en-US"/>
          </a:p>
        </p:txBody>
      </p:sp>
      <p:pic>
        <p:nvPicPr>
          <p:cNvPr id="3" name="Picture 5" descr="Boat HIRES_4ppt.jpg"/>
          <p:cNvPicPr>
            <a:picLocks noChangeAspect="1"/>
          </p:cNvPicPr>
          <p:nvPr/>
        </p:nvPicPr>
        <p:blipFill>
          <a:blip r:embed="rId2" cstate="print"/>
          <a:srcRect/>
          <a:stretch>
            <a:fillRect/>
          </a:stretch>
        </p:blipFill>
        <p:spPr bwMode="auto">
          <a:xfrm>
            <a:off x="0" y="-104775"/>
            <a:ext cx="9906000" cy="6200775"/>
          </a:xfrm>
          <a:prstGeom prst="rect">
            <a:avLst/>
          </a:prstGeom>
          <a:noFill/>
          <a:ln w="9525">
            <a:noFill/>
            <a:miter lim="800000"/>
            <a:headEnd/>
            <a:tailEnd/>
          </a:ln>
        </p:spPr>
      </p:pic>
      <p:sp>
        <p:nvSpPr>
          <p:cNvPr id="4" name="TextBox 3"/>
          <p:cNvSpPr txBox="1">
            <a:spLocks noChangeArrowheads="1"/>
          </p:cNvSpPr>
          <p:nvPr/>
        </p:nvSpPr>
        <p:spPr bwMode="auto">
          <a:xfrm>
            <a:off x="1" y="1600202"/>
            <a:ext cx="8838010" cy="3067506"/>
          </a:xfrm>
          <a:prstGeom prst="rect">
            <a:avLst/>
          </a:prstGeom>
          <a:noFill/>
          <a:ln w="9525">
            <a:noFill/>
            <a:miter lim="800000"/>
            <a:headEnd/>
            <a:tailEnd/>
          </a:ln>
        </p:spPr>
        <p:txBody>
          <a:bodyPr wrap="square">
            <a:spAutoFit/>
          </a:bodyPr>
          <a:lstStyle/>
          <a:p>
            <a:pPr>
              <a:defRPr/>
            </a:pPr>
            <a:endParaRPr lang="en-US" sz="2600" spc="200" baseline="30000" dirty="0" smtClean="0">
              <a:solidFill>
                <a:srgbClr val="0B173E"/>
              </a:solidFill>
              <a:latin typeface="Frutiger LT Arabic 45 Light" pitchFamily="30" charset="0"/>
              <a:ea typeface="ＭＳ Ｐゴシック" pitchFamily="30" charset="-128"/>
              <a:cs typeface="+mn-cs"/>
            </a:endParaRPr>
          </a:p>
          <a:p>
            <a:pPr>
              <a:defRPr/>
            </a:pPr>
            <a:r>
              <a:rPr lang="en-US" sz="3600" spc="200" baseline="30000" dirty="0" smtClean="0">
                <a:solidFill>
                  <a:srgbClr val="0B173E"/>
                </a:solidFill>
                <a:latin typeface="Frutiger LT Arabic 45 Light" pitchFamily="30" charset="0"/>
                <a:ea typeface="ＭＳ Ｐゴシック" pitchFamily="30" charset="-128"/>
              </a:rPr>
              <a:t>UAE Familiarization Program – Villanova University</a:t>
            </a:r>
          </a:p>
          <a:p>
            <a:pPr>
              <a:defRPr/>
            </a:pPr>
            <a:endParaRPr lang="en-US" sz="3600" spc="200" baseline="30000" dirty="0">
              <a:solidFill>
                <a:srgbClr val="0B173E"/>
              </a:solidFill>
              <a:latin typeface="Frutiger LT Arabic 45 Light" pitchFamily="30" charset="0"/>
              <a:ea typeface="ＭＳ Ｐゴシック" pitchFamily="30" charset="-128"/>
            </a:endParaRPr>
          </a:p>
          <a:p>
            <a:pPr>
              <a:defRPr/>
            </a:pPr>
            <a:r>
              <a:rPr lang="en-US" sz="3600" spc="200" baseline="30000" dirty="0" smtClean="0">
                <a:solidFill>
                  <a:srgbClr val="0B173E"/>
                </a:solidFill>
                <a:latin typeface="Frutiger LT Arabic 45 Light" pitchFamily="30" charset="0"/>
                <a:ea typeface="ＭＳ Ｐゴシック" pitchFamily="30" charset="-128"/>
              </a:rPr>
              <a:t>Institute of Management Technology</a:t>
            </a:r>
          </a:p>
          <a:p>
            <a:pPr>
              <a:defRPr/>
            </a:pPr>
            <a:endParaRPr lang="en-US" sz="2600" spc="200" baseline="30000" dirty="0">
              <a:solidFill>
                <a:srgbClr val="0B173E"/>
              </a:solidFill>
              <a:latin typeface="Frutiger LT Arabic 45 Light" pitchFamily="30" charset="0"/>
              <a:ea typeface="ＭＳ Ｐゴシック" pitchFamily="30" charset="-128"/>
              <a:cs typeface="+mn-cs"/>
            </a:endParaRPr>
          </a:p>
          <a:p>
            <a:pPr>
              <a:defRPr/>
            </a:pPr>
            <a:r>
              <a:rPr lang="en-US" sz="2600" spc="200" baseline="30000" dirty="0">
                <a:solidFill>
                  <a:srgbClr val="0B173E"/>
                </a:solidFill>
                <a:latin typeface="Frutiger LT Arabic 45 Light" pitchFamily="30" charset="0"/>
                <a:ea typeface="ＭＳ Ｐゴシック" pitchFamily="30" charset="-128"/>
                <a:cs typeface="+mn-cs"/>
              </a:rPr>
              <a:t>Gary Dugan, </a:t>
            </a:r>
            <a:r>
              <a:rPr lang="en-US" sz="2600" spc="200" baseline="30000" dirty="0" smtClean="0">
                <a:solidFill>
                  <a:srgbClr val="0B173E"/>
                </a:solidFill>
                <a:latin typeface="Frutiger LT Arabic 45 Light" pitchFamily="30" charset="0"/>
                <a:ea typeface="ＭＳ Ｐゴシック" pitchFamily="30" charset="-128"/>
                <a:cs typeface="+mn-cs"/>
              </a:rPr>
              <a:t>CIO</a:t>
            </a:r>
          </a:p>
          <a:p>
            <a:pPr>
              <a:defRPr/>
            </a:pPr>
            <a:r>
              <a:rPr lang="en-US" sz="2600" spc="200" baseline="30000" dirty="0" smtClean="0">
                <a:solidFill>
                  <a:srgbClr val="0B173E"/>
                </a:solidFill>
                <a:latin typeface="Frutiger LT Arabic 45 Light" pitchFamily="30" charset="0"/>
                <a:ea typeface="ＭＳ Ｐゴシック" pitchFamily="30" charset="-128"/>
              </a:rPr>
              <a:t>Emirates NBD Private Banking</a:t>
            </a:r>
          </a:p>
          <a:p>
            <a:pPr>
              <a:defRPr/>
            </a:pPr>
            <a:endParaRPr lang="en-US" sz="2600" spc="200" baseline="30000" dirty="0" smtClean="0">
              <a:solidFill>
                <a:srgbClr val="0B173E"/>
              </a:solidFill>
              <a:latin typeface="Frutiger LT Arabic 45 Light" pitchFamily="30" charset="0"/>
              <a:ea typeface="ＭＳ Ｐゴシック" pitchFamily="30" charset="-128"/>
            </a:endParaRPr>
          </a:p>
          <a:p>
            <a:pPr>
              <a:defRPr/>
            </a:pPr>
            <a:r>
              <a:rPr lang="en-US" sz="2600" spc="200" baseline="30000" dirty="0" smtClean="0">
                <a:solidFill>
                  <a:srgbClr val="0B173E"/>
                </a:solidFill>
                <a:latin typeface="Frutiger LT Arabic 45 Light" pitchFamily="30" charset="0"/>
                <a:ea typeface="ＭＳ Ｐゴシック" pitchFamily="30" charset="-128"/>
              </a:rPr>
              <a:t>January 2012</a:t>
            </a:r>
          </a:p>
          <a:p>
            <a:pPr>
              <a:defRPr/>
            </a:pPr>
            <a:endParaRPr lang="en-US" sz="2600" spc="200" baseline="30000" dirty="0">
              <a:solidFill>
                <a:srgbClr val="0B173E"/>
              </a:solidFill>
              <a:latin typeface="Frutiger LT Arabic 45 Light" pitchFamily="30" charset="0"/>
              <a:ea typeface="ＭＳ Ｐゴシック" pitchFamily="30" charset="-128"/>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txBox="1">
            <a:spLocks/>
          </p:cNvSpPr>
          <p:nvPr/>
        </p:nvSpPr>
        <p:spPr>
          <a:xfrm>
            <a:off x="762000" y="4953000"/>
            <a:ext cx="8305800" cy="7620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home – market bias is calculated by subtracting the average investor</a:t>
            </a:r>
            <a:r>
              <a:rPr kumimoji="0" lang="en-US" sz="1200" b="1" i="0" u="none" strike="noStrike" kern="1200" cap="none" spc="0" normalizeH="0" noProof="0" dirty="0" smtClean="0">
                <a:ln>
                  <a:noFill/>
                </a:ln>
                <a:solidFill>
                  <a:srgbClr val="0E1B42"/>
                </a:solidFill>
                <a:effectLst/>
                <a:uLnTx/>
                <a:uFillTx/>
                <a:latin typeface="+mn-lt"/>
                <a:ea typeface="+mn-ea"/>
                <a:cs typeface="+mn-cs"/>
              </a:rPr>
              <a:t> allocation by </a:t>
            </a:r>
            <a:r>
              <a:rPr kumimoji="0" lang="en-US" sz="1200" b="1" i="0" u="none" strike="noStrike" kern="1200" cap="none" spc="0" normalizeH="0" noProof="0" dirty="0" smtClean="0">
                <a:ln>
                  <a:noFill/>
                </a:ln>
                <a:solidFill>
                  <a:srgbClr val="0E1B42"/>
                </a:solidFill>
                <a:effectLst/>
                <a:uLnTx/>
                <a:uFillTx/>
                <a:latin typeface="+mn-lt"/>
                <a:ea typeface="+mn-ea"/>
                <a:cs typeface="+mn-cs"/>
              </a:rPr>
              <a:t>non home-market </a:t>
            </a:r>
            <a:endParaRPr kumimoji="0" lang="en-US" sz="1200" b="1" i="0" u="none" strike="noStrike" kern="1200" cap="none" spc="0" normalizeH="0" noProof="0" dirty="0" smtClean="0">
              <a:ln>
                <a:noFill/>
              </a:ln>
              <a:solidFill>
                <a:srgbClr val="0E1B42"/>
              </a:solidFill>
              <a:effectLst/>
              <a:uLnTx/>
              <a:uFillTx/>
              <a:latin typeface="+mn-lt"/>
              <a:ea typeface="+mn-ea"/>
              <a:cs typeface="+mn-cs"/>
            </a:endParaRP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baseline="0" dirty="0" smtClean="0">
                <a:solidFill>
                  <a:srgbClr val="0E1B42"/>
                </a:solidFill>
              </a:rPr>
              <a:t>Investors</a:t>
            </a:r>
            <a:r>
              <a:rPr lang="en-US" sz="1200" b="1" dirty="0" smtClean="0">
                <a:solidFill>
                  <a:srgbClr val="0E1B42"/>
                </a:solidFill>
              </a:rPr>
              <a:t> from the home-market investor allocation</a:t>
            </a:r>
          </a:p>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Respondent</a:t>
            </a:r>
            <a:r>
              <a:rPr kumimoji="0" lang="en-US" sz="1200" b="1" i="0" u="none" strike="noStrike" kern="1200" cap="none" spc="0" normalizeH="0" noProof="0" dirty="0" smtClean="0">
                <a:ln>
                  <a:noFill/>
                </a:ln>
                <a:solidFill>
                  <a:srgbClr val="0E1B42"/>
                </a:solidFill>
                <a:effectLst/>
                <a:uLnTx/>
                <a:uFillTx/>
                <a:latin typeface="+mn-lt"/>
                <a:ea typeface="+mn-ea"/>
                <a:cs typeface="+mn-cs"/>
              </a:rPr>
              <a:t> sample split is Western expat = 15, NRI = 13, Arab expat = 6, GCC = 36</a:t>
            </a:r>
            <a:endParaRPr kumimoji="0" lang="en-US" sz="1200" b="1" i="0" u="none" strike="noStrike" kern="1200" cap="none" spc="0" normalizeH="0" baseline="0" noProof="0" dirty="0" smtClean="0">
              <a:ln>
                <a:noFill/>
              </a:ln>
              <a:solidFill>
                <a:srgbClr val="0E1B42"/>
              </a:solidFill>
              <a:effectLst/>
              <a:uLnTx/>
              <a:uFillTx/>
              <a:latin typeface="+mn-lt"/>
              <a:ea typeface="+mn-ea"/>
              <a:cs typeface="+mn-cs"/>
            </a:endParaRPr>
          </a:p>
        </p:txBody>
      </p:sp>
      <p:graphicFrame>
        <p:nvGraphicFramePr>
          <p:cNvPr id="5" name="Chart 4"/>
          <p:cNvGraphicFramePr/>
          <p:nvPr/>
        </p:nvGraphicFramePr>
        <p:xfrm>
          <a:off x="609600" y="457200"/>
          <a:ext cx="86106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0" y="304801"/>
          <a:ext cx="94488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txBox="1">
            <a:spLocks/>
          </p:cNvSpPr>
          <p:nvPr/>
        </p:nvSpPr>
        <p:spPr>
          <a:xfrm>
            <a:off x="762000" y="5105400"/>
            <a:ext cx="8305800" cy="15240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international exposure</a:t>
            </a:r>
            <a:r>
              <a:rPr kumimoji="0" lang="en-US" sz="1200" b="1" i="0" u="none" strike="noStrike" kern="1200" cap="none" spc="0" normalizeH="0" noProof="0" dirty="0" smtClean="0">
                <a:ln>
                  <a:noFill/>
                </a:ln>
                <a:solidFill>
                  <a:srgbClr val="0E1B42"/>
                </a:solidFill>
                <a:effectLst/>
                <a:uLnTx/>
                <a:uFillTx/>
                <a:latin typeface="+mn-lt"/>
                <a:ea typeface="+mn-ea"/>
                <a:cs typeface="+mn-cs"/>
              </a:rPr>
              <a:t> is the % of international assets in an average portfolio; the internationalization</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dirty="0" smtClean="0">
                <a:solidFill>
                  <a:srgbClr val="0E1B42"/>
                </a:solidFill>
              </a:rPr>
              <a:t>Index is the average of the percentage of expatriates (source = Wikipedia on 20April 2011) and trade openness</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dirty="0" smtClean="0">
                <a:solidFill>
                  <a:srgbClr val="0E1B42"/>
                </a:solidFill>
              </a:rPr>
              <a:t>(trade exports plus imports as a percentage of GDP) indices, (source = World Applied Sciences Journal 8 (7), </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dirty="0" smtClean="0">
                <a:solidFill>
                  <a:srgbClr val="0E1B42"/>
                </a:solidFill>
              </a:rPr>
              <a:t>906-911, 2010) </a:t>
            </a:r>
            <a:r>
              <a:rPr kumimoji="0" lang="en-US" sz="1200" b="1" i="0" u="none" strike="noStrike" kern="1200" cap="none" spc="0" normalizeH="0" noProof="0" dirty="0" smtClean="0">
                <a:ln>
                  <a:noFill/>
                </a:ln>
                <a:solidFill>
                  <a:srgbClr val="0E1B42"/>
                </a:solidFill>
                <a:effectLst/>
                <a:uLnTx/>
                <a:uFillTx/>
                <a:latin typeface="+mn-lt"/>
                <a:ea typeface="+mn-ea"/>
                <a:cs typeface="+mn-cs"/>
              </a:rPr>
              <a:t>sample split is Emirati = 8, Omani = 6, Qatari = 2, Saudi = 11, Bahraini = 6, Kuwaiti = 3</a:t>
            </a:r>
            <a:endParaRPr kumimoji="0" lang="en-US" sz="1200" b="1" i="0" u="none" strike="noStrike" kern="1200" cap="none" spc="0" normalizeH="0" baseline="0" noProof="0" dirty="0" smtClean="0">
              <a:ln>
                <a:noFill/>
              </a:ln>
              <a:solidFill>
                <a:srgbClr val="0E1B42"/>
              </a:solidFill>
              <a:effectLst/>
              <a:uLnTx/>
              <a:uFillTx/>
              <a:latin typeface="+mn-lt"/>
              <a:ea typeface="+mn-ea"/>
              <a:cs typeface="+mn-cs"/>
            </a:endParaRPr>
          </a:p>
        </p:txBody>
      </p:sp>
      <p:cxnSp>
        <p:nvCxnSpPr>
          <p:cNvPr id="6" name="Straight Connector 5"/>
          <p:cNvCxnSpPr/>
          <p:nvPr/>
        </p:nvCxnSpPr>
        <p:spPr>
          <a:xfrm flipV="1">
            <a:off x="2971800" y="2895600"/>
            <a:ext cx="4038600" cy="106680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838200" y="533401"/>
          <a:ext cx="7162800" cy="4343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txBox="1">
            <a:spLocks/>
          </p:cNvSpPr>
          <p:nvPr/>
        </p:nvSpPr>
        <p:spPr>
          <a:xfrm>
            <a:off x="914400" y="4953000"/>
            <a:ext cx="3962400" cy="14478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all respondents are included</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dirty="0" smtClean="0">
                <a:solidFill>
                  <a:srgbClr val="0E1B42"/>
                </a:solidFill>
              </a:rPr>
              <a:t>Total sample = 108; Sample split is</a:t>
            </a:r>
          </a:p>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Sovereigns</a:t>
            </a:r>
            <a:r>
              <a:rPr kumimoji="0" lang="en-US" sz="1200" b="1" i="0" u="none" strike="noStrike" kern="1200" cap="none" spc="0" normalizeH="0" noProof="0" dirty="0" smtClean="0">
                <a:ln>
                  <a:noFill/>
                </a:ln>
                <a:solidFill>
                  <a:srgbClr val="0E1B42"/>
                </a:solidFill>
                <a:effectLst/>
                <a:uLnTx/>
                <a:uFillTx/>
                <a:latin typeface="+mn-lt"/>
                <a:ea typeface="+mn-ea"/>
                <a:cs typeface="+mn-cs"/>
              </a:rPr>
              <a:t> = 18</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baseline="0" dirty="0" smtClean="0">
                <a:solidFill>
                  <a:srgbClr val="0E1B42"/>
                </a:solidFill>
              </a:rPr>
              <a:t>Expatriates</a:t>
            </a:r>
            <a:r>
              <a:rPr lang="en-US" sz="1200" b="1" dirty="0" smtClean="0">
                <a:solidFill>
                  <a:srgbClr val="0E1B42"/>
                </a:solidFill>
              </a:rPr>
              <a:t> = 34</a:t>
            </a:r>
          </a:p>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GCC</a:t>
            </a:r>
            <a:r>
              <a:rPr kumimoji="0" lang="en-US" sz="1200" b="1" i="0" u="none" strike="noStrike" kern="1200" cap="none" spc="0" normalizeH="0" noProof="0" dirty="0" smtClean="0">
                <a:ln>
                  <a:noFill/>
                </a:ln>
                <a:solidFill>
                  <a:srgbClr val="0E1B42"/>
                </a:solidFill>
                <a:effectLst/>
                <a:uLnTx/>
                <a:uFillTx/>
                <a:latin typeface="+mn-lt"/>
                <a:ea typeface="+mn-ea"/>
                <a:cs typeface="+mn-cs"/>
              </a:rPr>
              <a:t> investors = 56</a:t>
            </a:r>
            <a:endParaRPr kumimoji="0" lang="en-US" sz="1200" b="1" i="0" u="none" strike="noStrike" kern="1200" cap="none" spc="0" normalizeH="0" baseline="0" noProof="0" dirty="0">
              <a:ln>
                <a:noFill/>
              </a:ln>
              <a:solidFill>
                <a:srgbClr val="0E1B42"/>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4834" y="1413616"/>
            <a:ext cx="412750" cy="762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824443" y="2353654"/>
            <a:ext cx="412750" cy="762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640259" y="2334070"/>
            <a:ext cx="412750" cy="762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632200" y="1413616"/>
            <a:ext cx="412750" cy="762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769809" y="2346532"/>
            <a:ext cx="412750" cy="14243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640259" y="2407064"/>
            <a:ext cx="412750" cy="25993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585626" y="2353654"/>
            <a:ext cx="412750" cy="13530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824443" y="2439824"/>
            <a:ext cx="412750" cy="684376"/>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394092" y="1227746"/>
            <a:ext cx="412750" cy="76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761325" y="5003562"/>
            <a:ext cx="412750" cy="762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530850" y="1219200"/>
            <a:ext cx="412750" cy="762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640259" y="2662014"/>
            <a:ext cx="412750" cy="2214786"/>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584081" y="2488962"/>
            <a:ext cx="412750" cy="200683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824443" y="3120640"/>
            <a:ext cx="412750" cy="167996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761325" y="2468666"/>
            <a:ext cx="412750" cy="202713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608667" y="1227746"/>
            <a:ext cx="412750" cy="76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769809" y="4495800"/>
            <a:ext cx="412750" cy="5077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827141" y="4800600"/>
            <a:ext cx="412750" cy="2791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585626" y="4495800"/>
            <a:ext cx="412750" cy="58396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640259" y="4866118"/>
            <a:ext cx="412750" cy="213644"/>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320800" y="5079762"/>
            <a:ext cx="363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156424" y="5079762"/>
            <a:ext cx="3632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320801" y="1828801"/>
            <a:ext cx="1919091" cy="276999"/>
          </a:xfrm>
          <a:prstGeom prst="rect">
            <a:avLst/>
          </a:prstGeom>
          <a:noFill/>
        </p:spPr>
        <p:txBody>
          <a:bodyPr wrap="square" rtlCol="0">
            <a:spAutoFit/>
          </a:bodyPr>
          <a:lstStyle/>
          <a:p>
            <a:r>
              <a:rPr lang="en-US" sz="1200" dirty="0" smtClean="0"/>
              <a:t>Change in risk appetite </a:t>
            </a:r>
            <a:endParaRPr lang="en-US" sz="1200" dirty="0"/>
          </a:p>
        </p:txBody>
      </p:sp>
      <p:sp>
        <p:nvSpPr>
          <p:cNvPr id="29" name="TextBox 28"/>
          <p:cNvSpPr txBox="1"/>
          <p:nvPr/>
        </p:nvSpPr>
        <p:spPr>
          <a:xfrm>
            <a:off x="5113860" y="1828800"/>
            <a:ext cx="1919091" cy="276999"/>
          </a:xfrm>
          <a:prstGeom prst="rect">
            <a:avLst/>
          </a:prstGeom>
          <a:noFill/>
        </p:spPr>
        <p:txBody>
          <a:bodyPr wrap="square" rtlCol="0">
            <a:spAutoFit/>
          </a:bodyPr>
          <a:lstStyle/>
          <a:p>
            <a:r>
              <a:rPr lang="en-US" sz="1200" dirty="0" smtClean="0"/>
              <a:t>Change in time horizon </a:t>
            </a:r>
            <a:endParaRPr lang="en-US" sz="1200" dirty="0"/>
          </a:p>
        </p:txBody>
      </p:sp>
      <p:sp>
        <p:nvSpPr>
          <p:cNvPr id="28" name="TextBox 27"/>
          <p:cNvSpPr txBox="1"/>
          <p:nvPr/>
        </p:nvSpPr>
        <p:spPr>
          <a:xfrm>
            <a:off x="1769809" y="5257801"/>
            <a:ext cx="871791" cy="461665"/>
          </a:xfrm>
          <a:prstGeom prst="rect">
            <a:avLst/>
          </a:prstGeom>
          <a:noFill/>
        </p:spPr>
        <p:txBody>
          <a:bodyPr wrap="square" rtlCol="0">
            <a:spAutoFit/>
          </a:bodyPr>
          <a:lstStyle/>
          <a:p>
            <a:r>
              <a:rPr lang="en-US" sz="1200" dirty="0" smtClean="0"/>
              <a:t>2012+</a:t>
            </a:r>
          </a:p>
          <a:p>
            <a:r>
              <a:rPr lang="en-US" sz="1200" dirty="0" smtClean="0"/>
              <a:t>( Future </a:t>
            </a:r>
            <a:endParaRPr lang="en-US" sz="1200" dirty="0"/>
          </a:p>
        </p:txBody>
      </p:sp>
      <p:sp>
        <p:nvSpPr>
          <p:cNvPr id="31" name="TextBox 30"/>
          <p:cNvSpPr txBox="1"/>
          <p:nvPr/>
        </p:nvSpPr>
        <p:spPr>
          <a:xfrm>
            <a:off x="2806700" y="5267059"/>
            <a:ext cx="1816100" cy="461665"/>
          </a:xfrm>
          <a:prstGeom prst="rect">
            <a:avLst/>
          </a:prstGeom>
          <a:noFill/>
        </p:spPr>
        <p:txBody>
          <a:bodyPr wrap="square" rtlCol="0">
            <a:spAutoFit/>
          </a:bodyPr>
          <a:lstStyle/>
          <a:p>
            <a:r>
              <a:rPr lang="en-US" sz="1200" dirty="0" smtClean="0"/>
              <a:t>2010/11</a:t>
            </a:r>
          </a:p>
          <a:p>
            <a:r>
              <a:rPr lang="en-US" sz="1200" dirty="0" smtClean="0"/>
              <a:t>( previous year ) </a:t>
            </a:r>
            <a:endParaRPr lang="en-US" sz="1200" dirty="0"/>
          </a:p>
        </p:txBody>
      </p:sp>
      <p:sp>
        <p:nvSpPr>
          <p:cNvPr id="32" name="TextBox 31"/>
          <p:cNvSpPr txBox="1"/>
          <p:nvPr/>
        </p:nvSpPr>
        <p:spPr>
          <a:xfrm>
            <a:off x="5555535" y="5257800"/>
            <a:ext cx="871791" cy="461665"/>
          </a:xfrm>
          <a:prstGeom prst="rect">
            <a:avLst/>
          </a:prstGeom>
          <a:noFill/>
        </p:spPr>
        <p:txBody>
          <a:bodyPr wrap="square" rtlCol="0">
            <a:spAutoFit/>
          </a:bodyPr>
          <a:lstStyle/>
          <a:p>
            <a:r>
              <a:rPr lang="en-US" sz="1200" dirty="0" smtClean="0"/>
              <a:t>2012+</a:t>
            </a:r>
          </a:p>
          <a:p>
            <a:r>
              <a:rPr lang="en-US" sz="1200" dirty="0" smtClean="0"/>
              <a:t>( Future </a:t>
            </a:r>
            <a:endParaRPr lang="en-US" sz="1200" dirty="0"/>
          </a:p>
        </p:txBody>
      </p:sp>
      <p:sp>
        <p:nvSpPr>
          <p:cNvPr id="33" name="TextBox 32"/>
          <p:cNvSpPr txBox="1"/>
          <p:nvPr/>
        </p:nvSpPr>
        <p:spPr>
          <a:xfrm>
            <a:off x="6592426" y="5267058"/>
            <a:ext cx="1816100" cy="461665"/>
          </a:xfrm>
          <a:prstGeom prst="rect">
            <a:avLst/>
          </a:prstGeom>
          <a:noFill/>
        </p:spPr>
        <p:txBody>
          <a:bodyPr wrap="square" rtlCol="0">
            <a:spAutoFit/>
          </a:bodyPr>
          <a:lstStyle/>
          <a:p>
            <a:r>
              <a:rPr lang="en-US" sz="1200" dirty="0" smtClean="0"/>
              <a:t>2010/11</a:t>
            </a:r>
          </a:p>
          <a:p>
            <a:r>
              <a:rPr lang="en-US" sz="1200" dirty="0" smtClean="0"/>
              <a:t>( previous year ) </a:t>
            </a:r>
            <a:endParaRPr lang="en-US" sz="1200" dirty="0"/>
          </a:p>
        </p:txBody>
      </p:sp>
      <p:sp>
        <p:nvSpPr>
          <p:cNvPr id="30" name="TextBox 29"/>
          <p:cNvSpPr txBox="1"/>
          <p:nvPr/>
        </p:nvSpPr>
        <p:spPr>
          <a:xfrm>
            <a:off x="1320800" y="2210812"/>
            <a:ext cx="742950" cy="3046988"/>
          </a:xfrm>
          <a:prstGeom prst="rect">
            <a:avLst/>
          </a:prstGeom>
          <a:noFill/>
        </p:spPr>
        <p:txBody>
          <a:bodyPr wrap="square" rtlCol="0">
            <a:spAutoFit/>
          </a:bodyPr>
          <a:lstStyle/>
          <a:p>
            <a:r>
              <a:rPr lang="en-US" sz="1600" dirty="0" smtClean="0"/>
              <a:t>%</a:t>
            </a:r>
          </a:p>
          <a:p>
            <a:r>
              <a:rPr lang="en-US" sz="1600" dirty="0" smtClean="0"/>
              <a:t>100</a:t>
            </a:r>
          </a:p>
          <a:p>
            <a:r>
              <a:rPr lang="en-US" sz="1600" dirty="0" smtClean="0"/>
              <a:t>90</a:t>
            </a:r>
          </a:p>
          <a:p>
            <a:r>
              <a:rPr lang="en-US" sz="1600" dirty="0" smtClean="0"/>
              <a:t>80</a:t>
            </a:r>
          </a:p>
          <a:p>
            <a:r>
              <a:rPr lang="en-US" sz="1600" dirty="0" smtClean="0"/>
              <a:t>70</a:t>
            </a:r>
          </a:p>
          <a:p>
            <a:r>
              <a:rPr lang="en-US" sz="1600" dirty="0" smtClean="0"/>
              <a:t>60</a:t>
            </a:r>
          </a:p>
          <a:p>
            <a:r>
              <a:rPr lang="en-US" sz="1600" dirty="0" smtClean="0"/>
              <a:t>50</a:t>
            </a:r>
          </a:p>
          <a:p>
            <a:r>
              <a:rPr lang="en-US" sz="1600" dirty="0" smtClean="0"/>
              <a:t>40</a:t>
            </a:r>
          </a:p>
          <a:p>
            <a:r>
              <a:rPr lang="en-US" sz="1600" dirty="0" smtClean="0"/>
              <a:t>30</a:t>
            </a:r>
          </a:p>
          <a:p>
            <a:r>
              <a:rPr lang="en-US" sz="1600" dirty="0" smtClean="0"/>
              <a:t>20</a:t>
            </a:r>
          </a:p>
          <a:p>
            <a:r>
              <a:rPr lang="en-US" sz="1600" dirty="0" smtClean="0"/>
              <a:t>10</a:t>
            </a:r>
          </a:p>
          <a:p>
            <a:endParaRPr lang="en-US" sz="1600" dirty="0" smtClean="0"/>
          </a:p>
        </p:txBody>
      </p:sp>
      <p:sp>
        <p:nvSpPr>
          <p:cNvPr id="35" name="TextBox 34"/>
          <p:cNvSpPr txBox="1"/>
          <p:nvPr/>
        </p:nvSpPr>
        <p:spPr>
          <a:xfrm>
            <a:off x="5118100" y="2210812"/>
            <a:ext cx="742950" cy="3046988"/>
          </a:xfrm>
          <a:prstGeom prst="rect">
            <a:avLst/>
          </a:prstGeom>
          <a:noFill/>
        </p:spPr>
        <p:txBody>
          <a:bodyPr wrap="square" rtlCol="0">
            <a:spAutoFit/>
          </a:bodyPr>
          <a:lstStyle/>
          <a:p>
            <a:r>
              <a:rPr lang="en-US" sz="1600" dirty="0" smtClean="0"/>
              <a:t>%</a:t>
            </a:r>
          </a:p>
          <a:p>
            <a:r>
              <a:rPr lang="en-US" sz="1600" dirty="0" smtClean="0"/>
              <a:t>100</a:t>
            </a:r>
          </a:p>
          <a:p>
            <a:r>
              <a:rPr lang="en-US" sz="1600" dirty="0" smtClean="0"/>
              <a:t>90</a:t>
            </a:r>
          </a:p>
          <a:p>
            <a:r>
              <a:rPr lang="en-US" sz="1600" dirty="0" smtClean="0"/>
              <a:t>80</a:t>
            </a:r>
          </a:p>
          <a:p>
            <a:r>
              <a:rPr lang="en-US" sz="1600" dirty="0" smtClean="0"/>
              <a:t>70</a:t>
            </a:r>
          </a:p>
          <a:p>
            <a:r>
              <a:rPr lang="en-US" sz="1600" dirty="0" smtClean="0"/>
              <a:t>60</a:t>
            </a:r>
          </a:p>
          <a:p>
            <a:r>
              <a:rPr lang="en-US" sz="1600" dirty="0" smtClean="0"/>
              <a:t>50</a:t>
            </a:r>
          </a:p>
          <a:p>
            <a:r>
              <a:rPr lang="en-US" sz="1600" dirty="0" smtClean="0"/>
              <a:t>40</a:t>
            </a:r>
          </a:p>
          <a:p>
            <a:r>
              <a:rPr lang="en-US" sz="1600" dirty="0" smtClean="0"/>
              <a:t>30</a:t>
            </a:r>
          </a:p>
          <a:p>
            <a:r>
              <a:rPr lang="en-US" sz="1600" dirty="0" smtClean="0"/>
              <a:t>20</a:t>
            </a:r>
          </a:p>
          <a:p>
            <a:r>
              <a:rPr lang="en-US" sz="1600" dirty="0" smtClean="0"/>
              <a:t>10</a:t>
            </a:r>
          </a:p>
          <a:p>
            <a:endParaRPr lang="en-US" sz="1600" dirty="0" smtClean="0"/>
          </a:p>
        </p:txBody>
      </p:sp>
      <p:sp>
        <p:nvSpPr>
          <p:cNvPr id="36" name="TextBox 35"/>
          <p:cNvSpPr txBox="1"/>
          <p:nvPr/>
        </p:nvSpPr>
        <p:spPr>
          <a:xfrm>
            <a:off x="5977928" y="1118101"/>
            <a:ext cx="1919091" cy="276999"/>
          </a:xfrm>
          <a:prstGeom prst="rect">
            <a:avLst/>
          </a:prstGeom>
          <a:noFill/>
        </p:spPr>
        <p:txBody>
          <a:bodyPr wrap="square" rtlCol="0">
            <a:spAutoFit/>
          </a:bodyPr>
          <a:lstStyle/>
          <a:p>
            <a:r>
              <a:rPr lang="en-US" sz="1200" dirty="0" smtClean="0"/>
              <a:t>No Change </a:t>
            </a:r>
            <a:endParaRPr lang="en-US" sz="1200" dirty="0"/>
          </a:p>
        </p:txBody>
      </p:sp>
      <p:sp>
        <p:nvSpPr>
          <p:cNvPr id="37" name="TextBox 36"/>
          <p:cNvSpPr txBox="1"/>
          <p:nvPr/>
        </p:nvSpPr>
        <p:spPr>
          <a:xfrm>
            <a:off x="4058837" y="1118100"/>
            <a:ext cx="1919091" cy="276999"/>
          </a:xfrm>
          <a:prstGeom prst="rect">
            <a:avLst/>
          </a:prstGeom>
          <a:noFill/>
        </p:spPr>
        <p:txBody>
          <a:bodyPr wrap="square" rtlCol="0">
            <a:spAutoFit/>
          </a:bodyPr>
          <a:lstStyle/>
          <a:p>
            <a:r>
              <a:rPr lang="en-US" sz="1200" dirty="0" smtClean="0"/>
              <a:t>Slight increase </a:t>
            </a:r>
            <a:endParaRPr lang="en-US" sz="1200" dirty="0"/>
          </a:p>
        </p:txBody>
      </p:sp>
      <p:sp>
        <p:nvSpPr>
          <p:cNvPr id="38" name="TextBox 37"/>
          <p:cNvSpPr txBox="1"/>
          <p:nvPr/>
        </p:nvSpPr>
        <p:spPr>
          <a:xfrm>
            <a:off x="4044951" y="1270500"/>
            <a:ext cx="1919091" cy="276999"/>
          </a:xfrm>
          <a:prstGeom prst="rect">
            <a:avLst/>
          </a:prstGeom>
          <a:noFill/>
        </p:spPr>
        <p:txBody>
          <a:bodyPr wrap="square" rtlCol="0">
            <a:spAutoFit/>
          </a:bodyPr>
          <a:lstStyle/>
          <a:p>
            <a:r>
              <a:rPr lang="en-US" sz="1200" dirty="0" smtClean="0"/>
              <a:t>Slight decrease</a:t>
            </a:r>
            <a:endParaRPr lang="en-US" sz="1200" dirty="0"/>
          </a:p>
        </p:txBody>
      </p:sp>
      <p:sp>
        <p:nvSpPr>
          <p:cNvPr id="39" name="TextBox 38"/>
          <p:cNvSpPr txBox="1"/>
          <p:nvPr/>
        </p:nvSpPr>
        <p:spPr>
          <a:xfrm>
            <a:off x="1811085" y="1143001"/>
            <a:ext cx="1919091" cy="276999"/>
          </a:xfrm>
          <a:prstGeom prst="rect">
            <a:avLst/>
          </a:prstGeom>
          <a:noFill/>
        </p:spPr>
        <p:txBody>
          <a:bodyPr wrap="square" rtlCol="0">
            <a:spAutoFit/>
          </a:bodyPr>
          <a:lstStyle/>
          <a:p>
            <a:r>
              <a:rPr lang="en-US" sz="1200" dirty="0" smtClean="0"/>
              <a:t>Significant increase </a:t>
            </a:r>
            <a:endParaRPr lang="en-US" sz="1200" dirty="0"/>
          </a:p>
        </p:txBody>
      </p:sp>
      <p:sp>
        <p:nvSpPr>
          <p:cNvPr id="40" name="TextBox 39"/>
          <p:cNvSpPr txBox="1"/>
          <p:nvPr/>
        </p:nvSpPr>
        <p:spPr>
          <a:xfrm>
            <a:off x="1816101" y="1295401"/>
            <a:ext cx="1919091" cy="276999"/>
          </a:xfrm>
          <a:prstGeom prst="rect">
            <a:avLst/>
          </a:prstGeom>
          <a:noFill/>
        </p:spPr>
        <p:txBody>
          <a:bodyPr wrap="square" rtlCol="0">
            <a:spAutoFit/>
          </a:bodyPr>
          <a:lstStyle/>
          <a:p>
            <a:r>
              <a:rPr lang="en-US" sz="1200" dirty="0" smtClean="0"/>
              <a:t>Significant decrease </a:t>
            </a:r>
            <a:endParaRPr lang="en-US" sz="1200" dirty="0"/>
          </a:p>
        </p:txBody>
      </p:sp>
      <p:sp>
        <p:nvSpPr>
          <p:cNvPr id="41" name="Subtitle 3"/>
          <p:cNvSpPr txBox="1">
            <a:spLocks/>
          </p:cNvSpPr>
          <p:nvPr/>
        </p:nvSpPr>
        <p:spPr>
          <a:xfrm>
            <a:off x="533400" y="425450"/>
            <a:ext cx="7620000" cy="64135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600" b="1" i="0" u="none" strike="noStrike" kern="1200" cap="none" spc="0" normalizeH="0" baseline="0" noProof="0" dirty="0" smtClean="0">
                <a:ln>
                  <a:noFill/>
                </a:ln>
                <a:solidFill>
                  <a:srgbClr val="0E1B42"/>
                </a:solidFill>
                <a:effectLst/>
                <a:uLnTx/>
                <a:uFillTx/>
                <a:latin typeface="+mn-lt"/>
                <a:ea typeface="+mn-ea"/>
                <a:cs typeface="+mn-cs"/>
              </a:rPr>
              <a:t>Change in time horizons</a:t>
            </a:r>
            <a:r>
              <a:rPr kumimoji="0" lang="en-US" sz="1600" b="1" i="0" u="none" strike="noStrike" kern="1200" cap="none" spc="0" normalizeH="0" noProof="0" dirty="0" smtClean="0">
                <a:ln>
                  <a:noFill/>
                </a:ln>
                <a:solidFill>
                  <a:srgbClr val="0E1B42"/>
                </a:solidFill>
                <a:effectLst/>
                <a:uLnTx/>
                <a:uFillTx/>
                <a:latin typeface="+mn-lt"/>
                <a:ea typeface="+mn-ea"/>
                <a:cs typeface="+mn-cs"/>
              </a:rPr>
              <a:t> and risk appetite (total market)</a:t>
            </a:r>
            <a:endParaRPr kumimoji="0" lang="en-US" sz="1600" b="1" i="0" u="none" strike="noStrike" kern="1200" cap="none" spc="0" normalizeH="0" baseline="0" noProof="0" dirty="0">
              <a:ln>
                <a:noFill/>
              </a:ln>
              <a:solidFill>
                <a:srgbClr val="0E1B42"/>
              </a:solidFill>
              <a:effectLst/>
              <a:uLnTx/>
              <a:uFillTx/>
              <a:latin typeface="+mn-lt"/>
              <a:ea typeface="+mn-ea"/>
              <a:cs typeface="+mn-cs"/>
            </a:endParaRPr>
          </a:p>
        </p:txBody>
      </p:sp>
      <p:sp>
        <p:nvSpPr>
          <p:cNvPr id="42" name="Subtitle 3"/>
          <p:cNvSpPr txBox="1">
            <a:spLocks/>
          </p:cNvSpPr>
          <p:nvPr/>
        </p:nvSpPr>
        <p:spPr>
          <a:xfrm>
            <a:off x="609600" y="5791200"/>
            <a:ext cx="8077200" cy="48895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all respondents are included;</a:t>
            </a:r>
            <a:r>
              <a:rPr kumimoji="0" lang="en-US" sz="1200" b="1" i="0" u="none" strike="noStrike" kern="1200" cap="none" spc="0" normalizeH="0" noProof="0" dirty="0" smtClean="0">
                <a:ln>
                  <a:noFill/>
                </a:ln>
                <a:solidFill>
                  <a:srgbClr val="0E1B42"/>
                </a:solidFill>
                <a:effectLst/>
                <a:uLnTx/>
                <a:uFillTx/>
                <a:latin typeface="+mn-lt"/>
                <a:ea typeface="+mn-ea"/>
                <a:cs typeface="+mn-cs"/>
              </a:rPr>
              <a:t> total sample = 108</a:t>
            </a:r>
            <a:endParaRPr kumimoji="0" lang="en-US" sz="1200" b="1" i="0" u="none" strike="noStrike" kern="1200" cap="none" spc="0" normalizeH="0" baseline="0" noProof="0" dirty="0">
              <a:ln>
                <a:noFill/>
              </a:ln>
              <a:solidFill>
                <a:srgbClr val="0E1B42"/>
              </a:solidFill>
              <a:effectLst/>
              <a:uLnTx/>
              <a:uFillTx/>
              <a:latin typeface="+mn-lt"/>
              <a:ea typeface="+mn-ea"/>
              <a:cs typeface="+mn-cs"/>
            </a:endParaRPr>
          </a:p>
        </p:txBody>
      </p:sp>
    </p:spTree>
    <p:extLst>
      <p:ext uri="{BB962C8B-B14F-4D97-AF65-F5344CB8AC3E}">
        <p14:creationId xmlns="" xmlns:p14="http://schemas.microsoft.com/office/powerpoint/2010/main" xmlns:mv="urn:schemas-microsoft-com:mac:vml" xmlns:mc="http://schemas.openxmlformats.org/markup-compatibility/2006" val="1996270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5300" y="274638"/>
            <a:ext cx="8915400" cy="1143000"/>
          </a:xfrm>
        </p:spPr>
        <p:txBody>
          <a:bodyPr anchor="t">
            <a:normAutofit/>
          </a:bodyPr>
          <a:lstStyle/>
          <a:p>
            <a:pPr algn="l"/>
            <a:r>
              <a:rPr lang="en-GB" sz="1800" b="1" dirty="0" smtClean="0">
                <a:solidFill>
                  <a:schemeClr val="tx1"/>
                </a:solidFill>
              </a:rPr>
              <a:t>The GCC’s Sovereign Wealth Funds</a:t>
            </a:r>
            <a:endParaRPr lang="en-US" sz="1800" b="1" dirty="0">
              <a:solidFill>
                <a:schemeClr val="tx1"/>
              </a:solidFill>
            </a:endParaRPr>
          </a:p>
        </p:txBody>
      </p:sp>
      <p:graphicFrame>
        <p:nvGraphicFramePr>
          <p:cNvPr id="7" name="Table 6"/>
          <p:cNvGraphicFramePr>
            <a:graphicFrameLocks noGrp="1"/>
          </p:cNvGraphicFramePr>
          <p:nvPr/>
        </p:nvGraphicFramePr>
        <p:xfrm>
          <a:off x="619096" y="2390625"/>
          <a:ext cx="8977374" cy="3629175"/>
        </p:xfrm>
        <a:graphic>
          <a:graphicData uri="http://schemas.openxmlformats.org/drawingml/2006/table">
            <a:tbl>
              <a:tblPr/>
              <a:tblGrid>
                <a:gridCol w="2879107"/>
                <a:gridCol w="758277"/>
                <a:gridCol w="1006085"/>
                <a:gridCol w="928694"/>
                <a:gridCol w="2475735"/>
                <a:gridCol w="929476"/>
              </a:tblGrid>
              <a:tr h="289590">
                <a:tc>
                  <a:txBody>
                    <a:bodyPr/>
                    <a:lstStyle/>
                    <a:p>
                      <a:pPr algn="l" fontAlgn="ctr"/>
                      <a:r>
                        <a:rPr lang="en-US" sz="1050" b="1" i="0" u="none" strike="noStrike" dirty="0" smtClean="0">
                          <a:solidFill>
                            <a:srgbClr val="FFFFFF"/>
                          </a:solidFill>
                          <a:latin typeface="Arial" pitchFamily="34" charset="0"/>
                          <a:cs typeface="Arial" pitchFamily="34" charset="0"/>
                        </a:rPr>
                        <a:t>  Fund</a:t>
                      </a:r>
                      <a:endParaRPr lang="en-US" sz="1050" b="1" i="0" u="none" strike="noStrike" dirty="0">
                        <a:solidFill>
                          <a:srgbClr val="FFFFFF"/>
                        </a:solidFill>
                        <a:latin typeface="Arial" pitchFamily="34" charset="0"/>
                        <a:cs typeface="Arial" pitchFamily="34" charset="0"/>
                      </a:endParaRPr>
                    </a:p>
                  </a:txBody>
                  <a:tcPr marL="6254" marR="6254" marT="5773" marB="0" anchor="ctr">
                    <a:lnL>
                      <a:noFill/>
                    </a:lnL>
                    <a:lnR>
                      <a:noFill/>
                    </a:lnR>
                    <a:lnT>
                      <a:noFill/>
                    </a:lnT>
                    <a:lnB>
                      <a:noFill/>
                    </a:lnB>
                    <a:solidFill>
                      <a:srgbClr val="002060"/>
                    </a:solidFill>
                  </a:tcPr>
                </a:tc>
                <a:tc>
                  <a:txBody>
                    <a:bodyPr/>
                    <a:lstStyle/>
                    <a:p>
                      <a:pPr algn="ctr" fontAlgn="ctr"/>
                      <a:r>
                        <a:rPr lang="en-US" sz="1050" b="1" i="0" u="none" strike="noStrike">
                          <a:solidFill>
                            <a:srgbClr val="FFFFFF"/>
                          </a:solidFill>
                          <a:latin typeface="Arial" pitchFamily="34" charset="0"/>
                          <a:cs typeface="Arial" pitchFamily="34" charset="0"/>
                        </a:rPr>
                        <a:t>Country</a:t>
                      </a:r>
                    </a:p>
                  </a:txBody>
                  <a:tcPr marL="6254" marR="6254" marT="5773" marB="0" anchor="ctr">
                    <a:lnL>
                      <a:noFill/>
                    </a:lnL>
                    <a:lnR>
                      <a:noFill/>
                    </a:lnR>
                    <a:lnT>
                      <a:noFill/>
                    </a:lnT>
                    <a:lnB>
                      <a:noFill/>
                    </a:lnB>
                    <a:solidFill>
                      <a:srgbClr val="002060"/>
                    </a:solidFill>
                  </a:tcPr>
                </a:tc>
                <a:tc>
                  <a:txBody>
                    <a:bodyPr/>
                    <a:lstStyle/>
                    <a:p>
                      <a:pPr algn="ctr" fontAlgn="ctr"/>
                      <a:r>
                        <a:rPr lang="en-US" sz="1050" b="1" i="0" u="none" strike="noStrike" dirty="0">
                          <a:solidFill>
                            <a:srgbClr val="FFFFFF"/>
                          </a:solidFill>
                          <a:latin typeface="Arial" pitchFamily="34" charset="0"/>
                          <a:cs typeface="Arial" pitchFamily="34" charset="0"/>
                        </a:rPr>
                        <a:t>Assets ($ </a:t>
                      </a:r>
                      <a:r>
                        <a:rPr lang="en-US" sz="1050" b="1" i="0" u="none" strike="noStrike" dirty="0" err="1">
                          <a:solidFill>
                            <a:srgbClr val="FFFFFF"/>
                          </a:solidFill>
                          <a:latin typeface="Arial" pitchFamily="34" charset="0"/>
                          <a:cs typeface="Arial" pitchFamily="34" charset="0"/>
                        </a:rPr>
                        <a:t>bn</a:t>
                      </a:r>
                      <a:r>
                        <a:rPr lang="en-US" sz="1050" b="1" i="0" u="none" strike="noStrike" dirty="0">
                          <a:solidFill>
                            <a:srgbClr val="FFFFFF"/>
                          </a:solidFill>
                          <a:latin typeface="Arial" pitchFamily="34" charset="0"/>
                          <a:cs typeface="Arial" pitchFamily="34" charset="0"/>
                        </a:rPr>
                        <a:t>)</a:t>
                      </a:r>
                    </a:p>
                  </a:txBody>
                  <a:tcPr marL="6254" marR="6254" marT="5773" marB="0" anchor="ctr">
                    <a:lnL>
                      <a:noFill/>
                    </a:lnL>
                    <a:lnR>
                      <a:noFill/>
                    </a:lnR>
                    <a:lnT>
                      <a:noFill/>
                    </a:lnT>
                    <a:lnB>
                      <a:noFill/>
                    </a:lnB>
                    <a:solidFill>
                      <a:srgbClr val="002060"/>
                    </a:solidFill>
                  </a:tcPr>
                </a:tc>
                <a:tc>
                  <a:txBody>
                    <a:bodyPr/>
                    <a:lstStyle/>
                    <a:p>
                      <a:pPr algn="ctr" fontAlgn="ctr"/>
                      <a:r>
                        <a:rPr lang="en-US" sz="1050" b="1" i="0" u="none" strike="noStrike" dirty="0">
                          <a:solidFill>
                            <a:srgbClr val="FFFFFF"/>
                          </a:solidFill>
                          <a:latin typeface="Arial" pitchFamily="34" charset="0"/>
                          <a:cs typeface="Arial" pitchFamily="34" charset="0"/>
                        </a:rPr>
                        <a:t>Inception</a:t>
                      </a:r>
                    </a:p>
                  </a:txBody>
                  <a:tcPr marL="6254" marR="6254" marT="5773" marB="0" anchor="ctr">
                    <a:lnL>
                      <a:noFill/>
                    </a:lnL>
                    <a:lnR>
                      <a:noFill/>
                    </a:lnR>
                    <a:lnT>
                      <a:noFill/>
                    </a:lnT>
                    <a:lnB>
                      <a:noFill/>
                    </a:lnB>
                    <a:solidFill>
                      <a:srgbClr val="002060"/>
                    </a:solidFill>
                  </a:tcPr>
                </a:tc>
                <a:tc>
                  <a:txBody>
                    <a:bodyPr/>
                    <a:lstStyle/>
                    <a:p>
                      <a:pPr algn="ctr" fontAlgn="ctr"/>
                      <a:r>
                        <a:rPr lang="en-US" sz="1050" b="1" i="0" u="none" strike="noStrike" dirty="0">
                          <a:solidFill>
                            <a:srgbClr val="FFFFFF"/>
                          </a:solidFill>
                          <a:latin typeface="Arial" pitchFamily="34" charset="0"/>
                          <a:cs typeface="Arial" pitchFamily="34" charset="0"/>
                        </a:rPr>
                        <a:t>Notable Holdings</a:t>
                      </a:r>
                    </a:p>
                  </a:txBody>
                  <a:tcPr marL="6254" marR="6254" marT="5773" marB="0" anchor="ctr">
                    <a:lnL>
                      <a:noFill/>
                    </a:lnL>
                    <a:lnR>
                      <a:noFill/>
                    </a:lnR>
                    <a:lnT>
                      <a:noFill/>
                    </a:lnT>
                    <a:lnB>
                      <a:noFill/>
                    </a:lnB>
                    <a:solidFill>
                      <a:srgbClr val="002060"/>
                    </a:solidFill>
                  </a:tcPr>
                </a:tc>
                <a:tc>
                  <a:txBody>
                    <a:bodyPr/>
                    <a:lstStyle/>
                    <a:p>
                      <a:pPr algn="ctr" fontAlgn="ctr"/>
                      <a:r>
                        <a:rPr lang="en-US" sz="1050" b="1" i="0" u="none" strike="noStrike">
                          <a:solidFill>
                            <a:srgbClr val="FFFFFF"/>
                          </a:solidFill>
                          <a:latin typeface="Arial" pitchFamily="34" charset="0"/>
                          <a:cs typeface="Arial" pitchFamily="34" charset="0"/>
                        </a:rPr>
                        <a:t>Origin of Funds</a:t>
                      </a:r>
                    </a:p>
                  </a:txBody>
                  <a:tcPr marL="6254" marR="6254" marT="5773" marB="0" anchor="ctr">
                    <a:lnL>
                      <a:noFill/>
                    </a:lnL>
                    <a:lnR>
                      <a:noFill/>
                    </a:lnR>
                    <a:lnT>
                      <a:noFill/>
                    </a:lnT>
                    <a:lnB>
                      <a:noFill/>
                    </a:lnB>
                    <a:solidFill>
                      <a:srgbClr val="002060"/>
                    </a:solidFill>
                  </a:tcPr>
                </a:tc>
              </a:tr>
              <a:tr h="285730">
                <a:tc>
                  <a:txBody>
                    <a:bodyPr/>
                    <a:lstStyle/>
                    <a:p>
                      <a:pPr algn="l" fontAlgn="ctr"/>
                      <a:r>
                        <a:rPr lang="en-US" sz="1050" b="0" i="0" u="none" strike="noStrike" dirty="0" smtClean="0">
                          <a:solidFill>
                            <a:srgbClr val="000000"/>
                          </a:solidFill>
                          <a:latin typeface="Arial" pitchFamily="34" charset="0"/>
                          <a:cs typeface="Arial" pitchFamily="34" charset="0"/>
                        </a:rPr>
                        <a:t>  Abu </a:t>
                      </a:r>
                      <a:r>
                        <a:rPr lang="en-US" sz="1050" b="0" i="0" u="none" strike="noStrike" dirty="0">
                          <a:solidFill>
                            <a:srgbClr val="000000"/>
                          </a:solidFill>
                          <a:latin typeface="Arial" pitchFamily="34" charset="0"/>
                          <a:cs typeface="Arial" pitchFamily="34" charset="0"/>
                        </a:rPr>
                        <a:t>Dhabi Investment Authority (ADIA)</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UAE</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627</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1976</a:t>
                      </a:r>
                    </a:p>
                  </a:txBody>
                  <a:tcPr marL="6254" marR="6254" marT="5773" marB="0" anchor="ctr">
                    <a:lnL>
                      <a:noFill/>
                    </a:lnL>
                    <a:lnR>
                      <a:noFill/>
                    </a:lnR>
                    <a:lnT>
                      <a:noFill/>
                    </a:lnT>
                    <a:lnB>
                      <a:noFill/>
                    </a:lnB>
                  </a:tcPr>
                </a:tc>
                <a:tc>
                  <a:txBody>
                    <a:bodyPr/>
                    <a:lstStyle/>
                    <a:p>
                      <a:pPr algn="l" fontAlgn="ctr"/>
                      <a:r>
                        <a:rPr lang="en-US" sz="1050" b="0" i="0" u="none" strike="noStrike">
                          <a:solidFill>
                            <a:srgbClr val="000000"/>
                          </a:solidFill>
                          <a:latin typeface="Arial" pitchFamily="34" charset="0"/>
                          <a:cs typeface="Arial" pitchFamily="34" charset="0"/>
                        </a:rPr>
                        <a:t>Citi Group, Ferrari, </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Oil</a:t>
                      </a:r>
                    </a:p>
                  </a:txBody>
                  <a:tcPr marL="6254" marR="6254" marT="5773" marB="0" anchor="ctr">
                    <a:lnL>
                      <a:noFill/>
                    </a:lnL>
                    <a:lnR>
                      <a:noFill/>
                    </a:lnR>
                    <a:lnT>
                      <a:noFill/>
                    </a:lnT>
                    <a:lnB>
                      <a:noFill/>
                    </a:lnB>
                  </a:tcPr>
                </a:tc>
              </a:tr>
              <a:tr h="285730">
                <a:tc>
                  <a:txBody>
                    <a:bodyPr/>
                    <a:lstStyle/>
                    <a:p>
                      <a:pPr algn="l" fontAlgn="ctr"/>
                      <a:r>
                        <a:rPr lang="en-US" sz="1050" b="0" i="0" u="none" strike="noStrike" dirty="0" smtClean="0">
                          <a:solidFill>
                            <a:srgbClr val="000000"/>
                          </a:solidFill>
                          <a:latin typeface="Arial" pitchFamily="34" charset="0"/>
                          <a:cs typeface="Arial" pitchFamily="34" charset="0"/>
                        </a:rPr>
                        <a:t>  SAMA </a:t>
                      </a:r>
                      <a:r>
                        <a:rPr lang="en-US" sz="1050" b="0" i="0" u="none" strike="noStrike" dirty="0">
                          <a:solidFill>
                            <a:srgbClr val="000000"/>
                          </a:solidFill>
                          <a:latin typeface="Arial" pitchFamily="34" charset="0"/>
                          <a:cs typeface="Arial" pitchFamily="34" charset="0"/>
                        </a:rPr>
                        <a:t>Foreign Holdings</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KSA</a:t>
                      </a:r>
                    </a:p>
                  </a:txBody>
                  <a:tcPr marL="6254" marR="6254" marT="5773" marB="0" anchor="ctr">
                    <a:lnL>
                      <a:noFill/>
                    </a:lnL>
                    <a:lnR>
                      <a:noFill/>
                    </a:lnR>
                    <a:lnT>
                      <a:noFill/>
                    </a:lnT>
                    <a:lnB>
                      <a:noFill/>
                    </a:lnB>
                  </a:tcPr>
                </a:tc>
                <a:tc>
                  <a:txBody>
                    <a:bodyPr/>
                    <a:lstStyle/>
                    <a:p>
                      <a:pPr algn="ctr" fontAlgn="ctr"/>
                      <a:r>
                        <a:rPr lang="en-US" sz="1050" b="0" i="0" u="none" strike="noStrike" dirty="0" smtClean="0">
                          <a:solidFill>
                            <a:srgbClr val="000000"/>
                          </a:solidFill>
                          <a:latin typeface="Arial" pitchFamily="34" charset="0"/>
                          <a:cs typeface="Arial" pitchFamily="34" charset="0"/>
                        </a:rPr>
                        <a:t>473</a:t>
                      </a:r>
                      <a:endParaRPr lang="en-US" sz="1050" b="0" i="0" u="none" strike="noStrike" dirty="0">
                        <a:solidFill>
                          <a:srgbClr val="000000"/>
                        </a:solidFill>
                        <a:latin typeface="Arial" pitchFamily="34" charset="0"/>
                        <a:cs typeface="Arial" pitchFamily="34" charset="0"/>
                      </a:endParaRP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N/A</a:t>
                      </a:r>
                    </a:p>
                  </a:txBody>
                  <a:tcPr marL="6254" marR="6254" marT="5773" marB="0" anchor="ctr">
                    <a:lnL>
                      <a:noFill/>
                    </a:lnL>
                    <a:lnR>
                      <a:noFill/>
                    </a:lnR>
                    <a:lnT>
                      <a:noFill/>
                    </a:lnT>
                    <a:lnB>
                      <a:noFill/>
                    </a:lnB>
                  </a:tcPr>
                </a:tc>
                <a:tc>
                  <a:txBody>
                    <a:bodyPr/>
                    <a:lstStyle/>
                    <a:p>
                      <a:pPr algn="l" fontAlgn="ctr"/>
                      <a:r>
                        <a:rPr lang="en-US" sz="1050" b="0" i="0" u="none" strike="noStrike">
                          <a:solidFill>
                            <a:srgbClr val="000000"/>
                          </a:solidFill>
                          <a:latin typeface="Arial" pitchFamily="34" charset="0"/>
                          <a:cs typeface="Arial" pitchFamily="34" charset="0"/>
                        </a:rPr>
                        <a:t>Mainly Central Bank functions</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Oil</a:t>
                      </a:r>
                    </a:p>
                  </a:txBody>
                  <a:tcPr marL="6254" marR="6254" marT="5773" marB="0" anchor="ctr">
                    <a:lnL>
                      <a:noFill/>
                    </a:lnL>
                    <a:lnR>
                      <a:noFill/>
                    </a:lnR>
                    <a:lnT>
                      <a:noFill/>
                    </a:lnT>
                    <a:lnB>
                      <a:noFill/>
                    </a:lnB>
                  </a:tcPr>
                </a:tc>
              </a:tr>
              <a:tr h="285730">
                <a:tc>
                  <a:txBody>
                    <a:bodyPr/>
                    <a:lstStyle/>
                    <a:p>
                      <a:pPr algn="l" fontAlgn="ctr"/>
                      <a:r>
                        <a:rPr lang="en-US" sz="1050" b="0" i="0" u="none" strike="noStrike" dirty="0" smtClean="0">
                          <a:solidFill>
                            <a:srgbClr val="000000"/>
                          </a:solidFill>
                          <a:latin typeface="Arial" pitchFamily="34" charset="0"/>
                          <a:cs typeface="Arial" pitchFamily="34" charset="0"/>
                        </a:rPr>
                        <a:t>  Kuwait </a:t>
                      </a:r>
                      <a:r>
                        <a:rPr lang="en-US" sz="1050" b="0" i="0" u="none" strike="noStrike" dirty="0">
                          <a:solidFill>
                            <a:srgbClr val="000000"/>
                          </a:solidFill>
                          <a:latin typeface="Arial" pitchFamily="34" charset="0"/>
                          <a:cs typeface="Arial" pitchFamily="34" charset="0"/>
                        </a:rPr>
                        <a:t>Investment Authority</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Kuwait</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296</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1953</a:t>
                      </a:r>
                    </a:p>
                  </a:txBody>
                  <a:tcPr marL="6254" marR="6254" marT="5773" marB="0" anchor="ctr">
                    <a:lnL>
                      <a:noFill/>
                    </a:lnL>
                    <a:lnR>
                      <a:noFill/>
                    </a:lnR>
                    <a:lnT>
                      <a:noFill/>
                    </a:lnT>
                    <a:lnB>
                      <a:noFill/>
                    </a:lnB>
                  </a:tcPr>
                </a:tc>
                <a:tc>
                  <a:txBody>
                    <a:bodyPr/>
                    <a:lstStyle/>
                    <a:p>
                      <a:pPr algn="l" fontAlgn="ctr"/>
                      <a:r>
                        <a:rPr lang="en-US" sz="1050" b="0" i="0" u="none" strike="noStrike">
                          <a:solidFill>
                            <a:srgbClr val="000000"/>
                          </a:solidFill>
                          <a:latin typeface="Arial" pitchFamily="34" charset="0"/>
                          <a:cs typeface="Arial" pitchFamily="34" charset="0"/>
                        </a:rPr>
                        <a:t>Daimler AG, Citi Group</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Oil</a:t>
                      </a:r>
                    </a:p>
                  </a:txBody>
                  <a:tcPr marL="6254" marR="6254" marT="5773" marB="0" anchor="ctr">
                    <a:lnL>
                      <a:noFill/>
                    </a:lnL>
                    <a:lnR>
                      <a:noFill/>
                    </a:lnR>
                    <a:lnT>
                      <a:noFill/>
                    </a:lnT>
                    <a:lnB>
                      <a:noFill/>
                    </a:lnB>
                  </a:tcPr>
                </a:tc>
              </a:tr>
              <a:tr h="289590">
                <a:tc>
                  <a:txBody>
                    <a:bodyPr/>
                    <a:lstStyle/>
                    <a:p>
                      <a:pPr algn="l" fontAlgn="ctr"/>
                      <a:r>
                        <a:rPr lang="en-US" sz="1050" b="0" i="0" u="none" strike="noStrike" dirty="0" smtClean="0">
                          <a:solidFill>
                            <a:srgbClr val="000000"/>
                          </a:solidFill>
                          <a:latin typeface="Arial" pitchFamily="34" charset="0"/>
                          <a:cs typeface="Arial" pitchFamily="34" charset="0"/>
                        </a:rPr>
                        <a:t>  Investment </a:t>
                      </a:r>
                      <a:r>
                        <a:rPr lang="en-US" sz="1050" b="0" i="0" u="none" strike="noStrike" dirty="0">
                          <a:solidFill>
                            <a:srgbClr val="000000"/>
                          </a:solidFill>
                          <a:latin typeface="Arial" pitchFamily="34" charset="0"/>
                          <a:cs typeface="Arial" pitchFamily="34" charset="0"/>
                        </a:rPr>
                        <a:t>Corporation Dubai (ICD)</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UAE</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70</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2006</a:t>
                      </a:r>
                    </a:p>
                  </a:txBody>
                  <a:tcPr marL="6254" marR="6254" marT="5773" marB="0" anchor="ctr">
                    <a:lnL>
                      <a:noFill/>
                    </a:lnL>
                    <a:lnR>
                      <a:noFill/>
                    </a:lnR>
                    <a:lnT>
                      <a:noFill/>
                    </a:lnT>
                    <a:lnB>
                      <a:noFill/>
                    </a:lnB>
                  </a:tcPr>
                </a:tc>
                <a:tc>
                  <a:txBody>
                    <a:bodyPr/>
                    <a:lstStyle/>
                    <a:p>
                      <a:pPr algn="l" fontAlgn="ctr"/>
                      <a:r>
                        <a:rPr lang="pt-BR" sz="1050" b="0" i="0" u="none" strike="noStrike">
                          <a:solidFill>
                            <a:srgbClr val="000000"/>
                          </a:solidFill>
                          <a:latin typeface="Arial" pitchFamily="34" charset="0"/>
                          <a:cs typeface="Arial" pitchFamily="34" charset="0"/>
                        </a:rPr>
                        <a:t>Emirates NBD, Emaar, DUBAL, Emirates Group</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Oil</a:t>
                      </a:r>
                    </a:p>
                  </a:txBody>
                  <a:tcPr marL="6254" marR="6254" marT="5773" marB="0" anchor="ctr">
                    <a:lnL>
                      <a:noFill/>
                    </a:lnL>
                    <a:lnR>
                      <a:noFill/>
                    </a:lnR>
                    <a:lnT>
                      <a:noFill/>
                    </a:lnT>
                    <a:lnB>
                      <a:noFill/>
                    </a:lnB>
                  </a:tcPr>
                </a:tc>
              </a:tr>
              <a:tr h="289590">
                <a:tc>
                  <a:txBody>
                    <a:bodyPr/>
                    <a:lstStyle/>
                    <a:p>
                      <a:pPr algn="l" fontAlgn="ctr"/>
                      <a:r>
                        <a:rPr lang="en-US" sz="1050" b="0" i="0" u="none" strike="noStrike" dirty="0" smtClean="0">
                          <a:solidFill>
                            <a:srgbClr val="000000"/>
                          </a:solidFill>
                          <a:latin typeface="Arial" pitchFamily="34" charset="0"/>
                          <a:cs typeface="Arial" pitchFamily="34" charset="0"/>
                        </a:rPr>
                        <a:t>  International </a:t>
                      </a:r>
                      <a:r>
                        <a:rPr lang="en-US" sz="1050" b="0" i="0" u="none" strike="noStrike" dirty="0">
                          <a:solidFill>
                            <a:srgbClr val="000000"/>
                          </a:solidFill>
                          <a:latin typeface="Arial" pitchFamily="34" charset="0"/>
                          <a:cs typeface="Arial" pitchFamily="34" charset="0"/>
                        </a:rPr>
                        <a:t>Petroleum Investment Company (IPIC)</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UAE</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58</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1984</a:t>
                      </a:r>
                    </a:p>
                  </a:txBody>
                  <a:tcPr marL="6254" marR="6254" marT="5773" marB="0" anchor="ctr">
                    <a:lnL>
                      <a:noFill/>
                    </a:lnL>
                    <a:lnR>
                      <a:noFill/>
                    </a:lnR>
                    <a:lnT>
                      <a:noFill/>
                    </a:lnT>
                    <a:lnB>
                      <a:noFill/>
                    </a:lnB>
                  </a:tcPr>
                </a:tc>
                <a:tc>
                  <a:txBody>
                    <a:bodyPr/>
                    <a:lstStyle/>
                    <a:p>
                      <a:pPr algn="l" fontAlgn="ctr"/>
                      <a:r>
                        <a:rPr lang="en-US" sz="1050" b="0" i="0" u="none" strike="noStrike">
                          <a:solidFill>
                            <a:srgbClr val="000000"/>
                          </a:solidFill>
                          <a:latin typeface="Arial" pitchFamily="34" charset="0"/>
                          <a:cs typeface="Arial" pitchFamily="34" charset="0"/>
                        </a:rPr>
                        <a:t>Nova Chemicals, Ferrostaal, CEPSA, Cosmo Oil Company</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Oil</a:t>
                      </a:r>
                    </a:p>
                  </a:txBody>
                  <a:tcPr marL="6254" marR="6254" marT="5773" marB="0" anchor="ctr">
                    <a:lnL>
                      <a:noFill/>
                    </a:lnL>
                    <a:lnR>
                      <a:noFill/>
                    </a:lnR>
                    <a:lnT>
                      <a:noFill/>
                    </a:lnT>
                    <a:lnB>
                      <a:noFill/>
                    </a:lnB>
                  </a:tcPr>
                </a:tc>
              </a:tr>
              <a:tr h="285730">
                <a:tc>
                  <a:txBody>
                    <a:bodyPr/>
                    <a:lstStyle/>
                    <a:p>
                      <a:pPr algn="l" fontAlgn="ctr"/>
                      <a:r>
                        <a:rPr lang="en-US" sz="1050" b="0" i="0" u="none" strike="noStrike" dirty="0" smtClean="0">
                          <a:solidFill>
                            <a:srgbClr val="000000"/>
                          </a:solidFill>
                          <a:latin typeface="Arial" pitchFamily="34" charset="0"/>
                          <a:cs typeface="Arial" pitchFamily="34" charset="0"/>
                        </a:rPr>
                        <a:t>  </a:t>
                      </a:r>
                      <a:r>
                        <a:rPr lang="en-US" sz="1050" b="0" i="0" u="none" strike="noStrike" dirty="0" err="1" smtClean="0">
                          <a:solidFill>
                            <a:srgbClr val="000000"/>
                          </a:solidFill>
                          <a:latin typeface="Arial" pitchFamily="34" charset="0"/>
                          <a:cs typeface="Arial" pitchFamily="34" charset="0"/>
                        </a:rPr>
                        <a:t>Mubadala</a:t>
                      </a:r>
                      <a:r>
                        <a:rPr lang="en-US" sz="1050" b="0" i="0" u="none" strike="noStrike" dirty="0" smtClean="0">
                          <a:solidFill>
                            <a:srgbClr val="000000"/>
                          </a:solidFill>
                          <a:latin typeface="Arial" pitchFamily="34" charset="0"/>
                          <a:cs typeface="Arial" pitchFamily="34" charset="0"/>
                        </a:rPr>
                        <a:t> </a:t>
                      </a:r>
                      <a:r>
                        <a:rPr lang="en-US" sz="1050" b="0" i="0" u="none" strike="noStrike" dirty="0">
                          <a:solidFill>
                            <a:srgbClr val="000000"/>
                          </a:solidFill>
                          <a:latin typeface="Arial" pitchFamily="34" charset="0"/>
                          <a:cs typeface="Arial" pitchFamily="34" charset="0"/>
                        </a:rPr>
                        <a:t>Development Company</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UAE</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27.1</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2002</a:t>
                      </a:r>
                    </a:p>
                  </a:txBody>
                  <a:tcPr marL="6254" marR="6254" marT="5773" marB="0" anchor="ctr">
                    <a:lnL>
                      <a:noFill/>
                    </a:lnL>
                    <a:lnR>
                      <a:noFill/>
                    </a:lnR>
                    <a:lnT>
                      <a:noFill/>
                    </a:lnT>
                    <a:lnB>
                      <a:noFill/>
                    </a:lnB>
                  </a:tcPr>
                </a:tc>
                <a:tc>
                  <a:txBody>
                    <a:bodyPr/>
                    <a:lstStyle/>
                    <a:p>
                      <a:pPr algn="l" fontAlgn="ctr"/>
                      <a:r>
                        <a:rPr lang="en-US" sz="1050" b="0" i="0" u="none" strike="noStrike">
                          <a:solidFill>
                            <a:srgbClr val="000000"/>
                          </a:solidFill>
                          <a:latin typeface="Arial" pitchFamily="34" charset="0"/>
                          <a:cs typeface="Arial" pitchFamily="34" charset="0"/>
                        </a:rPr>
                        <a:t>GE, Rosewood AD, du</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Oil</a:t>
                      </a:r>
                    </a:p>
                  </a:txBody>
                  <a:tcPr marL="6254" marR="6254" marT="5773" marB="0" anchor="ctr">
                    <a:lnL>
                      <a:noFill/>
                    </a:lnL>
                    <a:lnR>
                      <a:noFill/>
                    </a:lnR>
                    <a:lnT>
                      <a:noFill/>
                    </a:lnT>
                    <a:lnB>
                      <a:noFill/>
                    </a:lnB>
                  </a:tcPr>
                </a:tc>
              </a:tr>
              <a:tr h="289590">
                <a:tc>
                  <a:txBody>
                    <a:bodyPr/>
                    <a:lstStyle/>
                    <a:p>
                      <a:pPr algn="l" fontAlgn="ctr"/>
                      <a:r>
                        <a:rPr lang="en-US" sz="1050" b="0" i="0" u="none" strike="noStrike" dirty="0" smtClean="0">
                          <a:solidFill>
                            <a:srgbClr val="000000"/>
                          </a:solidFill>
                          <a:latin typeface="Arial" pitchFamily="34" charset="0"/>
                          <a:cs typeface="Arial" pitchFamily="34" charset="0"/>
                        </a:rPr>
                        <a:t>  </a:t>
                      </a:r>
                      <a:r>
                        <a:rPr lang="en-US" sz="1050" b="0" i="0" u="none" strike="noStrike" dirty="0" err="1" smtClean="0">
                          <a:solidFill>
                            <a:srgbClr val="000000"/>
                          </a:solidFill>
                          <a:latin typeface="Arial" pitchFamily="34" charset="0"/>
                          <a:cs typeface="Arial" pitchFamily="34" charset="0"/>
                        </a:rPr>
                        <a:t>Mumtalakat</a:t>
                      </a:r>
                      <a:r>
                        <a:rPr lang="en-US" sz="1050" b="0" i="0" u="none" strike="noStrike" dirty="0" smtClean="0">
                          <a:solidFill>
                            <a:srgbClr val="000000"/>
                          </a:solidFill>
                          <a:latin typeface="Arial" pitchFamily="34" charset="0"/>
                          <a:cs typeface="Arial" pitchFamily="34" charset="0"/>
                        </a:rPr>
                        <a:t> </a:t>
                      </a:r>
                      <a:r>
                        <a:rPr lang="en-US" sz="1050" b="0" i="0" u="none" strike="noStrike" dirty="0">
                          <a:solidFill>
                            <a:srgbClr val="000000"/>
                          </a:solidFill>
                          <a:latin typeface="Arial" pitchFamily="34" charset="0"/>
                          <a:cs typeface="Arial" pitchFamily="34" charset="0"/>
                        </a:rPr>
                        <a:t>Holding Company</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Bahrain</a:t>
                      </a:r>
                    </a:p>
                  </a:txBody>
                  <a:tcPr marL="6254" marR="6254" marT="5773" marB="0" anchor="ctr">
                    <a:lnL>
                      <a:noFill/>
                    </a:lnL>
                    <a:lnR>
                      <a:noFill/>
                    </a:lnR>
                    <a:lnT>
                      <a:noFill/>
                    </a:lnT>
                    <a:lnB>
                      <a:noFill/>
                    </a:lnB>
                  </a:tcPr>
                </a:tc>
                <a:tc>
                  <a:txBody>
                    <a:bodyPr/>
                    <a:lstStyle/>
                    <a:p>
                      <a:pPr algn="ctr" fontAlgn="ctr"/>
                      <a:r>
                        <a:rPr lang="en-US" sz="1050" b="0" i="0" u="none" strike="noStrike" dirty="0">
                          <a:solidFill>
                            <a:srgbClr val="000000"/>
                          </a:solidFill>
                          <a:latin typeface="Arial" pitchFamily="34" charset="0"/>
                          <a:cs typeface="Arial" pitchFamily="34" charset="0"/>
                        </a:rPr>
                        <a:t>9.1</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2006</a:t>
                      </a:r>
                    </a:p>
                  </a:txBody>
                  <a:tcPr marL="6254" marR="6254" marT="5773" marB="0" anchor="ctr">
                    <a:lnL>
                      <a:noFill/>
                    </a:lnL>
                    <a:lnR>
                      <a:noFill/>
                    </a:lnR>
                    <a:lnT>
                      <a:noFill/>
                    </a:lnT>
                    <a:lnB>
                      <a:noFill/>
                    </a:lnB>
                  </a:tcPr>
                </a:tc>
                <a:tc>
                  <a:txBody>
                    <a:bodyPr/>
                    <a:lstStyle/>
                    <a:p>
                      <a:pPr algn="l" fontAlgn="ctr"/>
                      <a:r>
                        <a:rPr lang="en-US" sz="1050" b="0" i="0" u="none" strike="noStrike">
                          <a:solidFill>
                            <a:srgbClr val="000000"/>
                          </a:solidFill>
                          <a:latin typeface="Arial" pitchFamily="34" charset="0"/>
                          <a:cs typeface="Arial" pitchFamily="34" charset="0"/>
                        </a:rPr>
                        <a:t>McLaren Group, </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Non-commodity</a:t>
                      </a:r>
                    </a:p>
                  </a:txBody>
                  <a:tcPr marL="6254" marR="6254" marT="5773" marB="0" anchor="ctr">
                    <a:lnL>
                      <a:noFill/>
                    </a:lnL>
                    <a:lnR>
                      <a:noFill/>
                    </a:lnR>
                    <a:lnT>
                      <a:noFill/>
                    </a:lnT>
                    <a:lnB>
                      <a:noFill/>
                    </a:lnB>
                  </a:tcPr>
                </a:tc>
              </a:tr>
              <a:tr h="285730">
                <a:tc>
                  <a:txBody>
                    <a:bodyPr/>
                    <a:lstStyle/>
                    <a:p>
                      <a:pPr algn="l" fontAlgn="ctr"/>
                      <a:r>
                        <a:rPr lang="en-GB" sz="1050" b="0" i="0" u="none" strike="noStrike" dirty="0" smtClean="0">
                          <a:solidFill>
                            <a:srgbClr val="000000"/>
                          </a:solidFill>
                          <a:latin typeface="Arial" pitchFamily="34" charset="0"/>
                          <a:cs typeface="Arial" pitchFamily="34" charset="0"/>
                        </a:rPr>
                        <a:t> State General Reserve Fund</a:t>
                      </a:r>
                      <a:endParaRPr lang="en-US" sz="1050" b="0" i="0" u="none" strike="noStrike" dirty="0">
                        <a:solidFill>
                          <a:srgbClr val="000000"/>
                        </a:solidFill>
                        <a:latin typeface="Arial" pitchFamily="34" charset="0"/>
                        <a:cs typeface="Arial" pitchFamily="34" charset="0"/>
                      </a:endParaRPr>
                    </a:p>
                  </a:txBody>
                  <a:tcPr marL="6254" marR="6254" marT="5773" marB="0" anchor="ctr">
                    <a:lnL>
                      <a:noFill/>
                    </a:lnL>
                    <a:lnR>
                      <a:noFill/>
                    </a:lnR>
                    <a:lnT>
                      <a:noFill/>
                    </a:lnT>
                    <a:lnB>
                      <a:noFill/>
                    </a:lnB>
                  </a:tcPr>
                </a:tc>
                <a:tc>
                  <a:txBody>
                    <a:bodyPr/>
                    <a:lstStyle/>
                    <a:p>
                      <a:pPr algn="ctr" fontAlgn="ctr"/>
                      <a:r>
                        <a:rPr lang="en-GB" sz="1050" b="0" i="0" u="none" strike="noStrike" dirty="0" smtClean="0">
                          <a:solidFill>
                            <a:srgbClr val="000000"/>
                          </a:solidFill>
                          <a:latin typeface="Arial" pitchFamily="34" charset="0"/>
                          <a:cs typeface="Arial" pitchFamily="34" charset="0"/>
                        </a:rPr>
                        <a:t>Oman</a:t>
                      </a:r>
                      <a:endParaRPr lang="en-US" sz="1050" b="0" i="0" u="none" strike="noStrike" dirty="0">
                        <a:solidFill>
                          <a:srgbClr val="000000"/>
                        </a:solidFill>
                        <a:latin typeface="Arial" pitchFamily="34" charset="0"/>
                        <a:cs typeface="Arial" pitchFamily="34" charset="0"/>
                      </a:endParaRPr>
                    </a:p>
                  </a:txBody>
                  <a:tcPr marL="6254" marR="6254" marT="5773" marB="0" anchor="ctr">
                    <a:lnL>
                      <a:noFill/>
                    </a:lnL>
                    <a:lnR>
                      <a:noFill/>
                    </a:lnR>
                    <a:lnT>
                      <a:noFill/>
                    </a:lnT>
                    <a:lnB>
                      <a:noFill/>
                    </a:lnB>
                  </a:tcPr>
                </a:tc>
                <a:tc>
                  <a:txBody>
                    <a:bodyPr/>
                    <a:lstStyle/>
                    <a:p>
                      <a:pPr algn="ctr" fontAlgn="ctr"/>
                      <a:r>
                        <a:rPr lang="en-GB" sz="1050" b="0" i="0" u="none" strike="noStrike" dirty="0" smtClean="0">
                          <a:solidFill>
                            <a:srgbClr val="000000"/>
                          </a:solidFill>
                          <a:latin typeface="Arial" pitchFamily="34" charset="0"/>
                          <a:cs typeface="Arial" pitchFamily="34" charset="0"/>
                        </a:rPr>
                        <a:t>8.2</a:t>
                      </a:r>
                      <a:endParaRPr lang="en-US" sz="1050" b="0" i="0" u="none" strike="noStrike" dirty="0">
                        <a:solidFill>
                          <a:srgbClr val="000000"/>
                        </a:solidFill>
                        <a:latin typeface="Arial" pitchFamily="34" charset="0"/>
                        <a:cs typeface="Arial" pitchFamily="34" charset="0"/>
                      </a:endParaRPr>
                    </a:p>
                  </a:txBody>
                  <a:tcPr marL="6254" marR="6254" marT="5773" marB="0" anchor="ctr">
                    <a:lnL>
                      <a:noFill/>
                    </a:lnL>
                    <a:lnR>
                      <a:noFill/>
                    </a:lnR>
                    <a:lnT>
                      <a:noFill/>
                    </a:lnT>
                    <a:lnB>
                      <a:noFill/>
                    </a:lnB>
                  </a:tcPr>
                </a:tc>
                <a:tc>
                  <a:txBody>
                    <a:bodyPr/>
                    <a:lstStyle/>
                    <a:p>
                      <a:pPr algn="ctr" fontAlgn="ctr"/>
                      <a:r>
                        <a:rPr lang="en-GB" sz="1050" b="0" i="0" u="none" strike="noStrike" dirty="0" smtClean="0">
                          <a:solidFill>
                            <a:srgbClr val="000000"/>
                          </a:solidFill>
                          <a:latin typeface="Arial" pitchFamily="34" charset="0"/>
                          <a:cs typeface="Arial" pitchFamily="34" charset="0"/>
                        </a:rPr>
                        <a:t>1980</a:t>
                      </a:r>
                      <a:endParaRPr lang="en-US" sz="1050" b="0" i="0" u="none" strike="noStrike" dirty="0">
                        <a:solidFill>
                          <a:srgbClr val="000000"/>
                        </a:solidFill>
                        <a:latin typeface="Arial" pitchFamily="34" charset="0"/>
                        <a:cs typeface="Arial" pitchFamily="34" charset="0"/>
                      </a:endParaRPr>
                    </a:p>
                  </a:txBody>
                  <a:tcPr marL="6254" marR="6254" marT="5773" marB="0" anchor="ctr">
                    <a:lnL>
                      <a:noFill/>
                    </a:lnL>
                    <a:lnR>
                      <a:noFill/>
                    </a:lnR>
                    <a:lnT>
                      <a:noFill/>
                    </a:lnT>
                    <a:lnB>
                      <a:noFill/>
                    </a:lnB>
                  </a:tcPr>
                </a:tc>
                <a:tc>
                  <a:txBody>
                    <a:bodyPr/>
                    <a:lstStyle/>
                    <a:p>
                      <a:pPr algn="l" fontAlgn="ctr"/>
                      <a:r>
                        <a:rPr lang="en-GB" sz="1050" b="0" i="0" u="none" strike="noStrike" dirty="0" smtClean="0">
                          <a:solidFill>
                            <a:srgbClr val="000000"/>
                          </a:solidFill>
                          <a:latin typeface="Arial" pitchFamily="34" charset="0"/>
                          <a:cs typeface="Arial" pitchFamily="34" charset="0"/>
                        </a:rPr>
                        <a:t>Libya, Bulgaria</a:t>
                      </a:r>
                      <a:endParaRPr lang="en-US" sz="1050" b="0" i="0" u="none" strike="noStrike" dirty="0">
                        <a:solidFill>
                          <a:srgbClr val="000000"/>
                        </a:solidFill>
                        <a:latin typeface="Arial" pitchFamily="34" charset="0"/>
                        <a:cs typeface="Arial" pitchFamily="34" charset="0"/>
                      </a:endParaRPr>
                    </a:p>
                  </a:txBody>
                  <a:tcPr marL="6254" marR="6254" marT="5773" marB="0" anchor="ctr">
                    <a:lnL>
                      <a:noFill/>
                    </a:lnL>
                    <a:lnR>
                      <a:noFill/>
                    </a:lnR>
                    <a:lnT>
                      <a:noFill/>
                    </a:lnT>
                    <a:lnB>
                      <a:noFill/>
                    </a:lnB>
                  </a:tcPr>
                </a:tc>
                <a:tc>
                  <a:txBody>
                    <a:bodyPr/>
                    <a:lstStyle/>
                    <a:p>
                      <a:pPr algn="ctr" fontAlgn="ctr"/>
                      <a:r>
                        <a:rPr lang="en-GB" sz="1050" b="0" i="0" u="none" strike="noStrike" dirty="0" smtClean="0">
                          <a:solidFill>
                            <a:srgbClr val="000000"/>
                          </a:solidFill>
                          <a:latin typeface="Arial" pitchFamily="34" charset="0"/>
                          <a:cs typeface="Arial" pitchFamily="34" charset="0"/>
                        </a:rPr>
                        <a:t>Oil &amp; Gas</a:t>
                      </a:r>
                      <a:endParaRPr lang="en-US" sz="1050" b="0" i="0" u="none" strike="noStrike" dirty="0">
                        <a:solidFill>
                          <a:srgbClr val="000000"/>
                        </a:solidFill>
                        <a:latin typeface="Arial" pitchFamily="34" charset="0"/>
                        <a:cs typeface="Arial" pitchFamily="34" charset="0"/>
                      </a:endParaRPr>
                    </a:p>
                  </a:txBody>
                  <a:tcPr marL="6254" marR="6254" marT="5773" marB="0" anchor="ctr">
                    <a:lnL>
                      <a:noFill/>
                    </a:lnL>
                    <a:lnR>
                      <a:noFill/>
                    </a:lnR>
                    <a:lnT>
                      <a:noFill/>
                    </a:lnT>
                    <a:lnB>
                      <a:noFill/>
                    </a:lnB>
                  </a:tcPr>
                </a:tc>
              </a:tr>
              <a:tr h="285730">
                <a:tc>
                  <a:txBody>
                    <a:bodyPr/>
                    <a:lstStyle/>
                    <a:p>
                      <a:pPr algn="l" fontAlgn="ctr"/>
                      <a:r>
                        <a:rPr lang="en-US" sz="1050" b="0" i="0" u="none" strike="noStrike" dirty="0" smtClean="0">
                          <a:solidFill>
                            <a:srgbClr val="000000"/>
                          </a:solidFill>
                          <a:latin typeface="Arial" pitchFamily="34" charset="0"/>
                          <a:cs typeface="Arial" pitchFamily="34" charset="0"/>
                        </a:rPr>
                        <a:t>  Public </a:t>
                      </a:r>
                      <a:r>
                        <a:rPr lang="en-US" sz="1050" b="0" i="0" u="none" strike="noStrike" dirty="0">
                          <a:solidFill>
                            <a:srgbClr val="000000"/>
                          </a:solidFill>
                          <a:latin typeface="Arial" pitchFamily="34" charset="0"/>
                          <a:cs typeface="Arial" pitchFamily="34" charset="0"/>
                        </a:rPr>
                        <a:t>Investment Fund</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KSA</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5.3</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2008</a:t>
                      </a:r>
                    </a:p>
                  </a:txBody>
                  <a:tcPr marL="6254" marR="6254" marT="5773" marB="0" anchor="ctr">
                    <a:lnL>
                      <a:noFill/>
                    </a:lnL>
                    <a:lnR>
                      <a:noFill/>
                    </a:lnR>
                    <a:lnT>
                      <a:noFill/>
                    </a:lnT>
                    <a:lnB>
                      <a:noFill/>
                    </a:lnB>
                  </a:tcPr>
                </a:tc>
                <a:tc>
                  <a:txBody>
                    <a:bodyPr/>
                    <a:lstStyle/>
                    <a:p>
                      <a:pPr algn="l" fontAlgn="ctr"/>
                      <a:r>
                        <a:rPr lang="en-US" sz="1050" b="0" i="0" u="none" strike="noStrike">
                          <a:solidFill>
                            <a:srgbClr val="000000"/>
                          </a:solidFill>
                          <a:latin typeface="Arial" pitchFamily="34" charset="0"/>
                          <a:cs typeface="Arial" pitchFamily="34" charset="0"/>
                        </a:rPr>
                        <a:t>Financing of Construction industry</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Oil</a:t>
                      </a:r>
                    </a:p>
                  </a:txBody>
                  <a:tcPr marL="6254" marR="6254" marT="5773" marB="0" anchor="ctr">
                    <a:lnL>
                      <a:noFill/>
                    </a:lnL>
                    <a:lnR>
                      <a:noFill/>
                    </a:lnR>
                    <a:lnT>
                      <a:noFill/>
                    </a:lnT>
                    <a:lnB>
                      <a:noFill/>
                    </a:lnB>
                  </a:tcPr>
                </a:tc>
              </a:tr>
              <a:tr h="285730">
                <a:tc>
                  <a:txBody>
                    <a:bodyPr/>
                    <a:lstStyle/>
                    <a:p>
                      <a:pPr algn="l" fontAlgn="ctr"/>
                      <a:r>
                        <a:rPr lang="en-US" sz="1050" b="0" i="0" u="none" strike="noStrike" dirty="0" smtClean="0">
                          <a:solidFill>
                            <a:srgbClr val="000000"/>
                          </a:solidFill>
                          <a:latin typeface="Arial" pitchFamily="34" charset="0"/>
                          <a:cs typeface="Arial" pitchFamily="34" charset="0"/>
                        </a:rPr>
                        <a:t>  RAK </a:t>
                      </a:r>
                      <a:r>
                        <a:rPr lang="en-US" sz="1050" b="0" i="0" u="none" strike="noStrike" dirty="0">
                          <a:solidFill>
                            <a:srgbClr val="000000"/>
                          </a:solidFill>
                          <a:latin typeface="Arial" pitchFamily="34" charset="0"/>
                          <a:cs typeface="Arial" pitchFamily="34" charset="0"/>
                        </a:rPr>
                        <a:t>Investment Authority</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UAE</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1.2</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2005</a:t>
                      </a:r>
                    </a:p>
                  </a:txBody>
                  <a:tcPr marL="6254" marR="6254" marT="5773" marB="0" anchor="ctr">
                    <a:lnL>
                      <a:noFill/>
                    </a:lnL>
                    <a:lnR>
                      <a:noFill/>
                    </a:lnR>
                    <a:lnT>
                      <a:noFill/>
                    </a:lnT>
                    <a:lnB>
                      <a:noFill/>
                    </a:lnB>
                  </a:tcPr>
                </a:tc>
                <a:tc>
                  <a:txBody>
                    <a:bodyPr/>
                    <a:lstStyle/>
                    <a:p>
                      <a:pPr algn="l" fontAlgn="ctr"/>
                      <a:r>
                        <a:rPr lang="en-US" sz="1050" b="0" i="0" u="none" strike="noStrike">
                          <a:solidFill>
                            <a:srgbClr val="000000"/>
                          </a:solidFill>
                          <a:latin typeface="Arial" pitchFamily="34" charset="0"/>
                          <a:cs typeface="Arial" pitchFamily="34" charset="0"/>
                        </a:rPr>
                        <a:t>Domestic investment</a:t>
                      </a:r>
                    </a:p>
                  </a:txBody>
                  <a:tcPr marL="6254" marR="6254" marT="5773" marB="0" anchor="ctr">
                    <a:lnL>
                      <a:noFill/>
                    </a:lnL>
                    <a:lnR>
                      <a:noFill/>
                    </a:lnR>
                    <a:lnT>
                      <a:noFill/>
                    </a:lnT>
                    <a:lnB>
                      <a:noFill/>
                    </a:lnB>
                  </a:tcPr>
                </a:tc>
                <a:tc>
                  <a:txBody>
                    <a:bodyPr/>
                    <a:lstStyle/>
                    <a:p>
                      <a:pPr algn="ctr" fontAlgn="ctr"/>
                      <a:r>
                        <a:rPr lang="en-US" sz="1050" b="0" i="0" u="none" strike="noStrike">
                          <a:solidFill>
                            <a:srgbClr val="000000"/>
                          </a:solidFill>
                          <a:latin typeface="Arial" pitchFamily="34" charset="0"/>
                          <a:cs typeface="Arial" pitchFamily="34" charset="0"/>
                        </a:rPr>
                        <a:t>Oil</a:t>
                      </a:r>
                    </a:p>
                  </a:txBody>
                  <a:tcPr marL="6254" marR="6254" marT="5773" marB="0" anchor="ctr">
                    <a:lnL>
                      <a:noFill/>
                    </a:lnL>
                    <a:lnR>
                      <a:noFill/>
                    </a:lnR>
                    <a:lnT>
                      <a:noFill/>
                    </a:lnT>
                    <a:lnB>
                      <a:noFill/>
                    </a:lnB>
                  </a:tcPr>
                </a:tc>
              </a:tr>
              <a:tr h="144693">
                <a:tc>
                  <a:txBody>
                    <a:bodyPr/>
                    <a:lstStyle/>
                    <a:p>
                      <a:pPr algn="l" fontAlgn="ctr"/>
                      <a:r>
                        <a:rPr lang="en-US" sz="1050" b="0" i="0" u="none" strike="noStrike" dirty="0" smtClean="0">
                          <a:solidFill>
                            <a:srgbClr val="000000"/>
                          </a:solidFill>
                          <a:latin typeface="Arial" pitchFamily="34" charset="0"/>
                          <a:cs typeface="Arial" pitchFamily="34" charset="0"/>
                        </a:rPr>
                        <a:t>  Abu </a:t>
                      </a:r>
                      <a:r>
                        <a:rPr lang="en-US" sz="1050" b="0" i="0" u="none" strike="noStrike" dirty="0">
                          <a:solidFill>
                            <a:srgbClr val="000000"/>
                          </a:solidFill>
                          <a:latin typeface="Arial" pitchFamily="34" charset="0"/>
                          <a:cs typeface="Arial" pitchFamily="34" charset="0"/>
                        </a:rPr>
                        <a:t>Dhabi Investment Council</a:t>
                      </a:r>
                    </a:p>
                  </a:txBody>
                  <a:tcPr marL="6254" marR="6254" marT="5773" marB="0" anchor="ctr">
                    <a:lnL>
                      <a:noFill/>
                    </a:lnL>
                    <a:lnR>
                      <a:noFill/>
                    </a:lnR>
                    <a:lnT>
                      <a:noFill/>
                    </a:lnT>
                    <a:lnB w="6350" cap="flat" cmpd="sng" algn="ctr">
                      <a:solidFill>
                        <a:srgbClr val="7F7F7F"/>
                      </a:solidFill>
                      <a:prstDash val="solid"/>
                      <a:round/>
                      <a:headEnd type="none" w="med" len="med"/>
                      <a:tailEnd type="none" w="med" len="med"/>
                    </a:lnB>
                  </a:tcPr>
                </a:tc>
                <a:tc>
                  <a:txBody>
                    <a:bodyPr/>
                    <a:lstStyle/>
                    <a:p>
                      <a:pPr algn="ctr" fontAlgn="ctr"/>
                      <a:r>
                        <a:rPr lang="en-US" sz="1050" b="0" i="0" u="none" strike="noStrike">
                          <a:solidFill>
                            <a:srgbClr val="000000"/>
                          </a:solidFill>
                          <a:latin typeface="Arial" pitchFamily="34" charset="0"/>
                          <a:cs typeface="Arial" pitchFamily="34" charset="0"/>
                        </a:rPr>
                        <a:t>UAE</a:t>
                      </a:r>
                    </a:p>
                  </a:txBody>
                  <a:tcPr marL="6254" marR="6254" marT="5773" marB="0" anchor="ctr">
                    <a:lnL>
                      <a:noFill/>
                    </a:lnL>
                    <a:lnR>
                      <a:noFill/>
                    </a:lnR>
                    <a:lnT>
                      <a:noFill/>
                    </a:lnT>
                    <a:lnB w="6350" cap="flat" cmpd="sng" algn="ctr">
                      <a:solidFill>
                        <a:srgbClr val="7F7F7F"/>
                      </a:solidFill>
                      <a:prstDash val="solid"/>
                      <a:round/>
                      <a:headEnd type="none" w="med" len="med"/>
                      <a:tailEnd type="none" w="med" len="med"/>
                    </a:lnB>
                  </a:tcPr>
                </a:tc>
                <a:tc>
                  <a:txBody>
                    <a:bodyPr/>
                    <a:lstStyle/>
                    <a:p>
                      <a:pPr algn="ctr" fontAlgn="ctr"/>
                      <a:r>
                        <a:rPr lang="en-US" sz="1050" b="0" i="0" u="none" strike="noStrike">
                          <a:solidFill>
                            <a:srgbClr val="000000"/>
                          </a:solidFill>
                          <a:latin typeface="Arial" pitchFamily="34" charset="0"/>
                          <a:cs typeface="Arial" pitchFamily="34" charset="0"/>
                        </a:rPr>
                        <a:t>0</a:t>
                      </a:r>
                    </a:p>
                  </a:txBody>
                  <a:tcPr marL="6254" marR="6254" marT="5773" marB="0" anchor="ctr">
                    <a:lnL>
                      <a:noFill/>
                    </a:lnL>
                    <a:lnR>
                      <a:noFill/>
                    </a:lnR>
                    <a:lnT>
                      <a:noFill/>
                    </a:lnT>
                    <a:lnB w="6350" cap="flat" cmpd="sng" algn="ctr">
                      <a:solidFill>
                        <a:srgbClr val="7F7F7F"/>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Arial" pitchFamily="34" charset="0"/>
                          <a:cs typeface="Arial" pitchFamily="34" charset="0"/>
                        </a:rPr>
                        <a:t>2007</a:t>
                      </a:r>
                    </a:p>
                  </a:txBody>
                  <a:tcPr marL="6254" marR="6254" marT="5773" marB="0" anchor="ctr">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ctr"/>
                      <a:r>
                        <a:rPr lang="en-US" sz="1050" b="0" i="0" u="none" strike="noStrike">
                          <a:solidFill>
                            <a:srgbClr val="000000"/>
                          </a:solidFill>
                          <a:latin typeface="Arial" pitchFamily="34" charset="0"/>
                          <a:cs typeface="Arial" pitchFamily="34" charset="0"/>
                        </a:rPr>
                        <a:t>Al Hilal Bank, ADCB, NBAD, AD National Chemicals Company </a:t>
                      </a:r>
                    </a:p>
                  </a:txBody>
                  <a:tcPr marL="6254" marR="6254" marT="5773" marB="0" anchor="ctr">
                    <a:lnL>
                      <a:noFill/>
                    </a:lnL>
                    <a:lnR>
                      <a:noFill/>
                    </a:lnR>
                    <a:lnT>
                      <a:noFill/>
                    </a:lnT>
                    <a:lnB w="6350" cap="flat" cmpd="sng" algn="ctr">
                      <a:solidFill>
                        <a:srgbClr val="7F7F7F"/>
                      </a:solidFill>
                      <a:prstDash val="solid"/>
                      <a:round/>
                      <a:headEnd type="none" w="med" len="med"/>
                      <a:tailEnd type="none" w="med" len="med"/>
                    </a:lnB>
                  </a:tcPr>
                </a:tc>
                <a:tc>
                  <a:txBody>
                    <a:bodyPr/>
                    <a:lstStyle/>
                    <a:p>
                      <a:pPr algn="ctr" fontAlgn="ctr"/>
                      <a:r>
                        <a:rPr lang="en-US" sz="1050" b="0" i="0" u="none" strike="noStrike" dirty="0">
                          <a:solidFill>
                            <a:srgbClr val="000000"/>
                          </a:solidFill>
                          <a:latin typeface="Arial" pitchFamily="34" charset="0"/>
                          <a:cs typeface="Arial" pitchFamily="34" charset="0"/>
                        </a:rPr>
                        <a:t>Oil</a:t>
                      </a:r>
                    </a:p>
                  </a:txBody>
                  <a:tcPr marL="6254" marR="6254" marT="5773" marB="0" anchor="ctr">
                    <a:lnL>
                      <a:noFill/>
                    </a:lnL>
                    <a:lnR>
                      <a:noFill/>
                    </a:lnR>
                    <a:lnT>
                      <a:noFill/>
                    </a:lnT>
                    <a:lnB w="6350" cap="flat" cmpd="sng" algn="ctr">
                      <a:solidFill>
                        <a:srgbClr val="7F7F7F"/>
                      </a:solidFill>
                      <a:prstDash val="solid"/>
                      <a:round/>
                      <a:headEnd type="none" w="med" len="med"/>
                      <a:tailEnd type="none" w="med" len="med"/>
                    </a:lnB>
                  </a:tcPr>
                </a:tc>
              </a:tr>
            </a:tbl>
          </a:graphicData>
        </a:graphic>
      </p:graphicFrame>
      <p:sp>
        <p:nvSpPr>
          <p:cNvPr id="8" name="TextBox 7"/>
          <p:cNvSpPr txBox="1"/>
          <p:nvPr/>
        </p:nvSpPr>
        <p:spPr>
          <a:xfrm>
            <a:off x="619095" y="6572272"/>
            <a:ext cx="3792167" cy="230832"/>
          </a:xfrm>
          <a:prstGeom prst="rect">
            <a:avLst/>
          </a:prstGeom>
          <a:noFill/>
        </p:spPr>
        <p:txBody>
          <a:bodyPr wrap="square" rtlCol="0">
            <a:spAutoFit/>
          </a:bodyPr>
          <a:lstStyle/>
          <a:p>
            <a:r>
              <a:rPr lang="en-GB" sz="900" dirty="0" smtClean="0"/>
              <a:t>Source: Sovereign Wealth Fund Institute</a:t>
            </a:r>
            <a:endParaRPr lang="en-US" sz="900" dirty="0"/>
          </a:p>
        </p:txBody>
      </p:sp>
      <p:sp>
        <p:nvSpPr>
          <p:cNvPr id="9" name="TextBox 8"/>
          <p:cNvSpPr txBox="1"/>
          <p:nvPr/>
        </p:nvSpPr>
        <p:spPr>
          <a:xfrm>
            <a:off x="619095" y="1000110"/>
            <a:ext cx="8982105" cy="1169551"/>
          </a:xfrm>
          <a:prstGeom prst="rect">
            <a:avLst/>
          </a:prstGeom>
          <a:noFill/>
          <a:ln>
            <a:noFill/>
          </a:ln>
        </p:spPr>
        <p:txBody>
          <a:bodyPr wrap="square" rtlCol="0">
            <a:spAutoFit/>
          </a:bodyPr>
          <a:lstStyle/>
          <a:p>
            <a:pPr marL="179388" indent="-179388">
              <a:buFont typeface="Arial" pitchFamily="34" charset="0"/>
              <a:buChar char="•"/>
            </a:pPr>
            <a:r>
              <a:rPr lang="en-GB" sz="1400" dirty="0" smtClean="0"/>
              <a:t>GCC SWFs </a:t>
            </a:r>
            <a:r>
              <a:rPr lang="en-GB" sz="1400" dirty="0" smtClean="0"/>
              <a:t>are domestic investors with substantial stakes in the utility, energy and real estate sectors</a:t>
            </a:r>
          </a:p>
          <a:p>
            <a:pPr marL="179388" indent="-179388">
              <a:buFont typeface="Arial" pitchFamily="34" charset="0"/>
              <a:buChar char="•"/>
            </a:pPr>
            <a:r>
              <a:rPr lang="en-GB" sz="1400" dirty="0" smtClean="0"/>
              <a:t>Governments play a major role in dictating the actions of a SWF</a:t>
            </a:r>
          </a:p>
          <a:p>
            <a:pPr marL="179388" indent="-179388">
              <a:buFont typeface="Arial" pitchFamily="34" charset="0"/>
              <a:buChar char="•"/>
            </a:pPr>
            <a:r>
              <a:rPr lang="en-GB" sz="1400" dirty="0" smtClean="0"/>
              <a:t>SWFs also stabilize government and export revenues which would otherwise mirror volatility of oil and commodity prices</a:t>
            </a:r>
          </a:p>
          <a:p>
            <a:pPr marL="179388" indent="-179388">
              <a:buFont typeface="Arial" pitchFamily="34" charset="0"/>
              <a:buChar char="•"/>
            </a:pPr>
            <a:r>
              <a:rPr lang="en-GB" sz="1400" dirty="0" smtClean="0"/>
              <a:t>Savings for future generations after resources are exhaust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725470"/>
          </a:xfrm>
        </p:spPr>
        <p:txBody>
          <a:bodyPr>
            <a:normAutofit/>
          </a:bodyPr>
          <a:lstStyle/>
          <a:p>
            <a:pPr algn="l"/>
            <a:r>
              <a:rPr lang="en-GB" sz="2800" dirty="0" smtClean="0"/>
              <a:t>Each SWF has an investment strategy</a:t>
            </a:r>
            <a:endParaRPr lang="en-US" sz="2800" dirty="0"/>
          </a:p>
        </p:txBody>
      </p:sp>
      <p:sp>
        <p:nvSpPr>
          <p:cNvPr id="62" name="TextBox 61"/>
          <p:cNvSpPr txBox="1"/>
          <p:nvPr/>
        </p:nvSpPr>
        <p:spPr>
          <a:xfrm>
            <a:off x="619095" y="1000110"/>
            <a:ext cx="8822593" cy="1169551"/>
          </a:xfrm>
          <a:prstGeom prst="rect">
            <a:avLst/>
          </a:prstGeom>
          <a:noFill/>
          <a:ln>
            <a:noFill/>
          </a:ln>
        </p:spPr>
        <p:txBody>
          <a:bodyPr wrap="square" rtlCol="0">
            <a:spAutoFit/>
          </a:bodyPr>
          <a:lstStyle/>
          <a:p>
            <a:pPr marL="179388" indent="-179388">
              <a:buFont typeface="Arial" pitchFamily="34" charset="0"/>
              <a:buChar char="•"/>
            </a:pPr>
            <a:r>
              <a:rPr lang="en-GB" sz="1400" dirty="0" smtClean="0"/>
              <a:t>SWFs have undertaken substantial investments across borders</a:t>
            </a:r>
          </a:p>
          <a:p>
            <a:pPr marL="179388" indent="-179388">
              <a:buFont typeface="Arial" pitchFamily="34" charset="0"/>
              <a:buChar char="•"/>
            </a:pPr>
            <a:r>
              <a:rPr lang="en-GB" sz="1400" dirty="0" smtClean="0"/>
              <a:t>Great majority are </a:t>
            </a:r>
            <a:r>
              <a:rPr lang="en-GB" sz="1400" i="1" dirty="0" smtClean="0"/>
              <a:t>passive </a:t>
            </a:r>
            <a:r>
              <a:rPr lang="en-GB" sz="1400" dirty="0" smtClean="0"/>
              <a:t>investors</a:t>
            </a:r>
          </a:p>
          <a:p>
            <a:pPr marL="179388" indent="-179388">
              <a:buFont typeface="Arial" pitchFamily="34" charset="0"/>
              <a:buChar char="•"/>
            </a:pPr>
            <a:r>
              <a:rPr lang="en-GB" sz="1400" dirty="0" smtClean="0"/>
              <a:t>Since they have no liabilities they tend to look for long term, illiquid high yielding investments and promoting the domestic economy</a:t>
            </a:r>
          </a:p>
          <a:p>
            <a:pPr marL="179388" indent="-179388">
              <a:buFont typeface="Arial" pitchFamily="34" charset="0"/>
              <a:buChar char="•"/>
            </a:pPr>
            <a:r>
              <a:rPr lang="en-GB" sz="1400" dirty="0" smtClean="0"/>
              <a:t>The goal is to promote a multi-sector economy rather than oil-sector dependant</a:t>
            </a:r>
            <a:endParaRPr lang="en-US" sz="1400" dirty="0"/>
          </a:p>
        </p:txBody>
      </p:sp>
      <p:grpSp>
        <p:nvGrpSpPr>
          <p:cNvPr id="7" name="Group 70"/>
          <p:cNvGrpSpPr/>
          <p:nvPr/>
        </p:nvGrpSpPr>
        <p:grpSpPr>
          <a:xfrm>
            <a:off x="851268" y="2285992"/>
            <a:ext cx="8822593" cy="3700176"/>
            <a:chOff x="785786" y="2285992"/>
            <a:chExt cx="7786742" cy="4659837"/>
          </a:xfrm>
        </p:grpSpPr>
        <p:sp>
          <p:nvSpPr>
            <p:cNvPr id="3" name="Rounded Rectangle 2"/>
            <p:cNvSpPr/>
            <p:nvPr/>
          </p:nvSpPr>
          <p:spPr>
            <a:xfrm rot="16200000">
              <a:off x="-397497" y="4602286"/>
              <a:ext cx="3498948" cy="29815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Investment Objective</a:t>
              </a:r>
              <a:endParaRPr lang="en-US" sz="800" b="1" dirty="0"/>
            </a:p>
          </p:txBody>
        </p:sp>
        <p:grpSp>
          <p:nvGrpSpPr>
            <p:cNvPr id="23" name="Group 6"/>
            <p:cNvGrpSpPr/>
            <p:nvPr/>
          </p:nvGrpSpPr>
          <p:grpSpPr>
            <a:xfrm>
              <a:off x="2335873" y="2405587"/>
              <a:ext cx="5784116" cy="238520"/>
              <a:chOff x="1071538" y="1500174"/>
              <a:chExt cx="7715304" cy="285752"/>
            </a:xfrm>
          </p:grpSpPr>
          <p:sp>
            <p:nvSpPr>
              <p:cNvPr id="4" name="Rectangle 3"/>
              <p:cNvSpPr/>
              <p:nvPr/>
            </p:nvSpPr>
            <p:spPr>
              <a:xfrm>
                <a:off x="1285852" y="1500174"/>
                <a:ext cx="7286676" cy="28575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smtClean="0"/>
                  <a:t>Risk Tolerance</a:t>
                </a:r>
                <a:endParaRPr lang="en-US" sz="800" b="1" dirty="0"/>
              </a:p>
            </p:txBody>
          </p:sp>
          <p:sp>
            <p:nvSpPr>
              <p:cNvPr id="5" name="Isosceles Triangle 4"/>
              <p:cNvSpPr/>
              <p:nvPr/>
            </p:nvSpPr>
            <p:spPr>
              <a:xfrm rot="16200000">
                <a:off x="1035819" y="1535893"/>
                <a:ext cx="285752" cy="214314"/>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a:p>
            </p:txBody>
          </p:sp>
          <p:sp>
            <p:nvSpPr>
              <p:cNvPr id="6" name="Isosceles Triangle 5"/>
              <p:cNvSpPr/>
              <p:nvPr/>
            </p:nvSpPr>
            <p:spPr>
              <a:xfrm rot="5400000">
                <a:off x="8536809" y="1535893"/>
                <a:ext cx="285752" cy="214314"/>
              </a:xfrm>
              <a:prstGeom prs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b="1" dirty="0"/>
              </a:p>
            </p:txBody>
          </p:sp>
        </p:grpSp>
        <p:sp>
          <p:nvSpPr>
            <p:cNvPr id="8" name="TextBox 7"/>
            <p:cNvSpPr txBox="1"/>
            <p:nvPr/>
          </p:nvSpPr>
          <p:spPr>
            <a:xfrm>
              <a:off x="1694852" y="2832190"/>
              <a:ext cx="655931" cy="271321"/>
            </a:xfrm>
            <a:prstGeom prst="rect">
              <a:avLst/>
            </a:prstGeom>
            <a:noFill/>
          </p:spPr>
          <p:txBody>
            <a:bodyPr wrap="square" rtlCol="0">
              <a:spAutoFit/>
            </a:bodyPr>
            <a:lstStyle/>
            <a:p>
              <a:r>
                <a:rPr lang="en-GB" sz="800" dirty="0" smtClean="0"/>
                <a:t>Examples</a:t>
              </a:r>
              <a:endParaRPr lang="en-US" sz="800" dirty="0"/>
            </a:p>
          </p:txBody>
        </p:sp>
        <p:sp>
          <p:nvSpPr>
            <p:cNvPr id="9" name="TextBox 8"/>
            <p:cNvSpPr txBox="1"/>
            <p:nvPr/>
          </p:nvSpPr>
          <p:spPr>
            <a:xfrm>
              <a:off x="2425320" y="2703737"/>
              <a:ext cx="655931" cy="271321"/>
            </a:xfrm>
            <a:prstGeom prst="rect">
              <a:avLst/>
            </a:prstGeom>
            <a:noFill/>
          </p:spPr>
          <p:txBody>
            <a:bodyPr wrap="square" rtlCol="0">
              <a:spAutoFit/>
            </a:bodyPr>
            <a:lstStyle/>
            <a:p>
              <a:r>
                <a:rPr lang="en-GB" sz="800" dirty="0" err="1" smtClean="0"/>
                <a:t>Gov’t</a:t>
              </a:r>
              <a:r>
                <a:rPr lang="en-GB" sz="800" dirty="0" smtClean="0"/>
                <a:t> Bonds</a:t>
              </a:r>
              <a:endParaRPr lang="en-US" sz="800" dirty="0"/>
            </a:p>
          </p:txBody>
        </p:sp>
        <p:sp>
          <p:nvSpPr>
            <p:cNvPr id="10" name="TextBox 9"/>
            <p:cNvSpPr txBox="1"/>
            <p:nvPr/>
          </p:nvSpPr>
          <p:spPr>
            <a:xfrm>
              <a:off x="3155788" y="2703737"/>
              <a:ext cx="655931" cy="426360"/>
            </a:xfrm>
            <a:prstGeom prst="rect">
              <a:avLst/>
            </a:prstGeom>
            <a:noFill/>
          </p:spPr>
          <p:txBody>
            <a:bodyPr wrap="square" rtlCol="0">
              <a:spAutoFit/>
            </a:bodyPr>
            <a:lstStyle/>
            <a:p>
              <a:r>
                <a:rPr lang="en-GB" sz="800" dirty="0" smtClean="0"/>
                <a:t>Fixed Income</a:t>
              </a:r>
              <a:endParaRPr lang="en-US" sz="800" dirty="0"/>
            </a:p>
          </p:txBody>
        </p:sp>
        <p:sp>
          <p:nvSpPr>
            <p:cNvPr id="11" name="TextBox 10"/>
            <p:cNvSpPr txBox="1"/>
            <p:nvPr/>
          </p:nvSpPr>
          <p:spPr>
            <a:xfrm>
              <a:off x="3886256" y="2832190"/>
              <a:ext cx="655931" cy="271321"/>
            </a:xfrm>
            <a:prstGeom prst="rect">
              <a:avLst/>
            </a:prstGeom>
            <a:noFill/>
          </p:spPr>
          <p:txBody>
            <a:bodyPr wrap="square" rtlCol="0">
              <a:spAutoFit/>
            </a:bodyPr>
            <a:lstStyle/>
            <a:p>
              <a:r>
                <a:rPr lang="en-GB" sz="800" dirty="0" smtClean="0"/>
                <a:t>Equity</a:t>
              </a:r>
              <a:endParaRPr lang="en-US" sz="800" dirty="0"/>
            </a:p>
          </p:txBody>
        </p:sp>
        <p:sp>
          <p:nvSpPr>
            <p:cNvPr id="12" name="TextBox 11"/>
            <p:cNvSpPr txBox="1"/>
            <p:nvPr/>
          </p:nvSpPr>
          <p:spPr>
            <a:xfrm>
              <a:off x="4616724" y="2703737"/>
              <a:ext cx="655931" cy="426360"/>
            </a:xfrm>
            <a:prstGeom prst="rect">
              <a:avLst/>
            </a:prstGeom>
            <a:noFill/>
          </p:spPr>
          <p:txBody>
            <a:bodyPr wrap="square" rtlCol="0">
              <a:spAutoFit/>
            </a:bodyPr>
            <a:lstStyle/>
            <a:p>
              <a:r>
                <a:rPr lang="en-GB" sz="800" dirty="0" smtClean="0"/>
                <a:t>Strategic Stake</a:t>
              </a:r>
              <a:endParaRPr lang="en-US" sz="800" dirty="0"/>
            </a:p>
          </p:txBody>
        </p:sp>
        <p:sp>
          <p:nvSpPr>
            <p:cNvPr id="13" name="TextBox 12"/>
            <p:cNvSpPr txBox="1"/>
            <p:nvPr/>
          </p:nvSpPr>
          <p:spPr>
            <a:xfrm>
              <a:off x="5347192" y="2832190"/>
              <a:ext cx="655931" cy="271321"/>
            </a:xfrm>
            <a:prstGeom prst="rect">
              <a:avLst/>
            </a:prstGeom>
            <a:noFill/>
          </p:spPr>
          <p:txBody>
            <a:bodyPr wrap="square" rtlCol="0">
              <a:spAutoFit/>
            </a:bodyPr>
            <a:lstStyle/>
            <a:p>
              <a:r>
                <a:rPr lang="en-GB" sz="800" dirty="0" smtClean="0"/>
                <a:t>Real Estate</a:t>
              </a:r>
              <a:endParaRPr lang="en-US" sz="800" dirty="0"/>
            </a:p>
          </p:txBody>
        </p:sp>
        <p:sp>
          <p:nvSpPr>
            <p:cNvPr id="14" name="TextBox 13"/>
            <p:cNvSpPr txBox="1"/>
            <p:nvPr/>
          </p:nvSpPr>
          <p:spPr>
            <a:xfrm>
              <a:off x="6077660" y="2703737"/>
              <a:ext cx="655931" cy="426360"/>
            </a:xfrm>
            <a:prstGeom prst="rect">
              <a:avLst/>
            </a:prstGeom>
            <a:noFill/>
          </p:spPr>
          <p:txBody>
            <a:bodyPr wrap="square" rtlCol="0">
              <a:spAutoFit/>
            </a:bodyPr>
            <a:lstStyle/>
            <a:p>
              <a:r>
                <a:rPr lang="en-GB" sz="800" dirty="0" smtClean="0"/>
                <a:t>Hedge Funds</a:t>
              </a:r>
              <a:endParaRPr lang="en-US" sz="800" dirty="0"/>
            </a:p>
          </p:txBody>
        </p:sp>
        <p:sp>
          <p:nvSpPr>
            <p:cNvPr id="15" name="TextBox 14"/>
            <p:cNvSpPr txBox="1"/>
            <p:nvPr/>
          </p:nvSpPr>
          <p:spPr>
            <a:xfrm>
              <a:off x="6808127" y="2703737"/>
              <a:ext cx="655931" cy="426360"/>
            </a:xfrm>
            <a:prstGeom prst="rect">
              <a:avLst/>
            </a:prstGeom>
            <a:noFill/>
          </p:spPr>
          <p:txBody>
            <a:bodyPr wrap="square" rtlCol="0">
              <a:spAutoFit/>
            </a:bodyPr>
            <a:lstStyle/>
            <a:p>
              <a:r>
                <a:rPr lang="en-GB" sz="800" dirty="0" smtClean="0"/>
                <a:t>Private Equity</a:t>
              </a:r>
              <a:endParaRPr lang="en-US" sz="800" dirty="0"/>
            </a:p>
          </p:txBody>
        </p:sp>
        <p:sp>
          <p:nvSpPr>
            <p:cNvPr id="16" name="TextBox 15"/>
            <p:cNvSpPr txBox="1"/>
            <p:nvPr/>
          </p:nvSpPr>
          <p:spPr>
            <a:xfrm>
              <a:off x="7523688" y="2703737"/>
              <a:ext cx="655931" cy="426360"/>
            </a:xfrm>
            <a:prstGeom prst="rect">
              <a:avLst/>
            </a:prstGeom>
            <a:noFill/>
          </p:spPr>
          <p:txBody>
            <a:bodyPr wrap="square" rtlCol="0">
              <a:spAutoFit/>
            </a:bodyPr>
            <a:lstStyle/>
            <a:p>
              <a:r>
                <a:rPr lang="en-GB" sz="800" dirty="0" smtClean="0"/>
                <a:t>Leverage Buyouts</a:t>
              </a:r>
              <a:endParaRPr lang="en-US" sz="800" dirty="0"/>
            </a:p>
          </p:txBody>
        </p:sp>
        <p:cxnSp>
          <p:nvCxnSpPr>
            <p:cNvPr id="24" name="Straight Connector 23"/>
            <p:cNvCxnSpPr/>
            <p:nvPr/>
          </p:nvCxnSpPr>
          <p:spPr>
            <a:xfrm>
              <a:off x="1739572" y="3061518"/>
              <a:ext cx="6261157" cy="0"/>
            </a:xfrm>
            <a:prstGeom prst="line">
              <a:avLst/>
            </a:prstGeom>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455133" y="2438584"/>
              <a:ext cx="655931" cy="271321"/>
            </a:xfrm>
            <a:prstGeom prst="rect">
              <a:avLst/>
            </a:prstGeom>
            <a:noFill/>
          </p:spPr>
          <p:txBody>
            <a:bodyPr wrap="square" rtlCol="0">
              <a:spAutoFit/>
            </a:bodyPr>
            <a:lstStyle/>
            <a:p>
              <a:r>
                <a:rPr lang="en-GB" sz="800" b="1" dirty="0" smtClean="0">
                  <a:solidFill>
                    <a:schemeClr val="bg1"/>
                  </a:solidFill>
                </a:rPr>
                <a:t>Low</a:t>
              </a:r>
              <a:endParaRPr lang="en-US" sz="800" b="1" dirty="0">
                <a:solidFill>
                  <a:schemeClr val="bg1"/>
                </a:solidFill>
              </a:endParaRPr>
            </a:p>
          </p:txBody>
        </p:sp>
        <p:sp>
          <p:nvSpPr>
            <p:cNvPr id="26" name="TextBox 25"/>
            <p:cNvSpPr txBox="1"/>
            <p:nvPr/>
          </p:nvSpPr>
          <p:spPr>
            <a:xfrm>
              <a:off x="7642948" y="2438584"/>
              <a:ext cx="477041" cy="271321"/>
            </a:xfrm>
            <a:prstGeom prst="rect">
              <a:avLst/>
            </a:prstGeom>
            <a:noFill/>
          </p:spPr>
          <p:txBody>
            <a:bodyPr wrap="square" rtlCol="0">
              <a:spAutoFit/>
            </a:bodyPr>
            <a:lstStyle/>
            <a:p>
              <a:r>
                <a:rPr lang="en-GB" sz="800" b="1" dirty="0" smtClean="0">
                  <a:solidFill>
                    <a:schemeClr val="bg1"/>
                  </a:solidFill>
                </a:rPr>
                <a:t>High</a:t>
              </a:r>
              <a:endParaRPr lang="en-US" sz="800" b="1" dirty="0">
                <a:solidFill>
                  <a:schemeClr val="bg1"/>
                </a:solidFill>
              </a:endParaRPr>
            </a:p>
          </p:txBody>
        </p:sp>
        <p:grpSp>
          <p:nvGrpSpPr>
            <p:cNvPr id="27" name="Group 55"/>
            <p:cNvGrpSpPr/>
            <p:nvPr/>
          </p:nvGrpSpPr>
          <p:grpSpPr>
            <a:xfrm>
              <a:off x="1694851" y="3240408"/>
              <a:ext cx="1118062" cy="581400"/>
              <a:chOff x="1089400" y="2500306"/>
              <a:chExt cx="1339460" cy="696529"/>
            </a:xfrm>
          </p:grpSpPr>
          <p:sp>
            <p:nvSpPr>
              <p:cNvPr id="17" name="TextBox 16"/>
              <p:cNvSpPr txBox="1"/>
              <p:nvPr/>
            </p:nvSpPr>
            <p:spPr>
              <a:xfrm>
                <a:off x="1089400" y="2500306"/>
                <a:ext cx="839394" cy="696529"/>
              </a:xfrm>
              <a:prstGeom prst="rect">
                <a:avLst/>
              </a:prstGeom>
              <a:noFill/>
            </p:spPr>
            <p:txBody>
              <a:bodyPr wrap="square" rtlCol="0">
                <a:spAutoFit/>
              </a:bodyPr>
              <a:lstStyle/>
              <a:p>
                <a:r>
                  <a:rPr lang="en-GB" sz="800" dirty="0" smtClean="0"/>
                  <a:t>Russian Stabilization Fund</a:t>
                </a:r>
                <a:endParaRPr lang="en-US" sz="800" dirty="0"/>
              </a:p>
            </p:txBody>
          </p:sp>
          <p:grpSp>
            <p:nvGrpSpPr>
              <p:cNvPr id="31" name="Group 26"/>
              <p:cNvGrpSpPr/>
              <p:nvPr/>
            </p:nvGrpSpPr>
            <p:grpSpPr>
              <a:xfrm>
                <a:off x="1928794" y="2634429"/>
                <a:ext cx="500066" cy="285752"/>
                <a:chOff x="1071538" y="1500174"/>
                <a:chExt cx="7715304" cy="285752"/>
              </a:xfrm>
              <a:solidFill>
                <a:schemeClr val="bg1">
                  <a:lumMod val="50000"/>
                </a:schemeClr>
              </a:solidFill>
            </p:grpSpPr>
            <p:sp>
              <p:nvSpPr>
                <p:cNvPr id="28" name="Rectangle 27"/>
                <p:cNvSpPr/>
                <p:nvPr/>
              </p:nvSpPr>
              <p:spPr>
                <a:xfrm>
                  <a:off x="1285852" y="1500174"/>
                  <a:ext cx="7286676" cy="2857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29" name="Isosceles Triangle 28"/>
                <p:cNvSpPr/>
                <p:nvPr/>
              </p:nvSpPr>
              <p:spPr>
                <a:xfrm rot="16200000">
                  <a:off x="1035819" y="1535893"/>
                  <a:ext cx="285752"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0" name="Isosceles Triangle 29"/>
                <p:cNvSpPr/>
                <p:nvPr/>
              </p:nvSpPr>
              <p:spPr>
                <a:xfrm rot="5400000">
                  <a:off x="8536809" y="1535893"/>
                  <a:ext cx="285752"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grpSp>
        <p:grpSp>
          <p:nvGrpSpPr>
            <p:cNvPr id="35" name="Group 54"/>
            <p:cNvGrpSpPr/>
            <p:nvPr/>
          </p:nvGrpSpPr>
          <p:grpSpPr>
            <a:xfrm>
              <a:off x="1694852" y="3714752"/>
              <a:ext cx="2608813" cy="426360"/>
              <a:chOff x="1089401" y="3325713"/>
              <a:chExt cx="3125410" cy="510788"/>
            </a:xfrm>
          </p:grpSpPr>
          <p:sp>
            <p:nvSpPr>
              <p:cNvPr id="18" name="TextBox 17"/>
              <p:cNvSpPr txBox="1"/>
              <p:nvPr/>
            </p:nvSpPr>
            <p:spPr>
              <a:xfrm>
                <a:off x="1089401" y="3325713"/>
                <a:ext cx="785817" cy="510788"/>
              </a:xfrm>
              <a:prstGeom prst="rect">
                <a:avLst/>
              </a:prstGeom>
              <a:noFill/>
            </p:spPr>
            <p:txBody>
              <a:bodyPr wrap="square" rtlCol="0">
                <a:spAutoFit/>
              </a:bodyPr>
              <a:lstStyle/>
              <a:p>
                <a:r>
                  <a:rPr lang="en-GB" sz="800" dirty="0" smtClean="0"/>
                  <a:t>Pension Fund Global</a:t>
                </a:r>
                <a:endParaRPr lang="en-US" sz="800" dirty="0"/>
              </a:p>
            </p:txBody>
          </p:sp>
          <p:grpSp>
            <p:nvGrpSpPr>
              <p:cNvPr id="39" name="Group 30"/>
              <p:cNvGrpSpPr/>
              <p:nvPr/>
            </p:nvGrpSpPr>
            <p:grpSpPr>
              <a:xfrm>
                <a:off x="1928793" y="3459379"/>
                <a:ext cx="2286018" cy="285752"/>
                <a:chOff x="1071536" y="1422774"/>
                <a:chExt cx="7715308" cy="285752"/>
              </a:xfrm>
              <a:solidFill>
                <a:schemeClr val="bg1">
                  <a:lumMod val="50000"/>
                </a:schemeClr>
              </a:solidFill>
            </p:grpSpPr>
            <p:sp>
              <p:nvSpPr>
                <p:cNvPr id="32" name="Rectangle 31"/>
                <p:cNvSpPr/>
                <p:nvPr/>
              </p:nvSpPr>
              <p:spPr>
                <a:xfrm>
                  <a:off x="1285856" y="1422774"/>
                  <a:ext cx="7286672" cy="2857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33" name="Isosceles Triangle 32"/>
                <p:cNvSpPr/>
                <p:nvPr/>
              </p:nvSpPr>
              <p:spPr>
                <a:xfrm rot="16200000">
                  <a:off x="1035818" y="1458492"/>
                  <a:ext cx="285752" cy="21431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4" name="Isosceles Triangle 33"/>
                <p:cNvSpPr/>
                <p:nvPr/>
              </p:nvSpPr>
              <p:spPr>
                <a:xfrm rot="5400000">
                  <a:off x="8536810" y="1458492"/>
                  <a:ext cx="285752" cy="21431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grpSp>
        <p:grpSp>
          <p:nvGrpSpPr>
            <p:cNvPr id="43" name="Group 53"/>
            <p:cNvGrpSpPr/>
            <p:nvPr/>
          </p:nvGrpSpPr>
          <p:grpSpPr>
            <a:xfrm>
              <a:off x="1694852" y="4214818"/>
              <a:ext cx="5709577" cy="581400"/>
              <a:chOff x="1089401" y="4296141"/>
              <a:chExt cx="6840186" cy="696529"/>
            </a:xfrm>
          </p:grpSpPr>
          <p:sp>
            <p:nvSpPr>
              <p:cNvPr id="19" name="TextBox 18"/>
              <p:cNvSpPr txBox="1"/>
              <p:nvPr/>
            </p:nvSpPr>
            <p:spPr>
              <a:xfrm>
                <a:off x="1089401" y="4296141"/>
                <a:ext cx="785818" cy="696529"/>
              </a:xfrm>
              <a:prstGeom prst="rect">
                <a:avLst/>
              </a:prstGeom>
              <a:noFill/>
            </p:spPr>
            <p:txBody>
              <a:bodyPr wrap="square" rtlCol="0">
                <a:spAutoFit/>
              </a:bodyPr>
              <a:lstStyle/>
              <a:p>
                <a:r>
                  <a:rPr lang="en-GB" sz="800" dirty="0" smtClean="0"/>
                  <a:t>Abu Dhabi Investment Authority</a:t>
                </a:r>
                <a:endParaRPr lang="en-US" sz="800" dirty="0"/>
              </a:p>
            </p:txBody>
          </p:sp>
          <p:grpSp>
            <p:nvGrpSpPr>
              <p:cNvPr id="47" name="Group 34"/>
              <p:cNvGrpSpPr/>
              <p:nvPr/>
            </p:nvGrpSpPr>
            <p:grpSpPr>
              <a:xfrm>
                <a:off x="1928793" y="4429805"/>
                <a:ext cx="6000794" cy="285753"/>
                <a:chOff x="1071537" y="1643723"/>
                <a:chExt cx="7715306" cy="285753"/>
              </a:xfrm>
              <a:solidFill>
                <a:schemeClr val="bg1">
                  <a:lumMod val="50000"/>
                </a:schemeClr>
              </a:solidFill>
            </p:grpSpPr>
            <p:sp>
              <p:nvSpPr>
                <p:cNvPr id="36" name="Rectangle 35"/>
                <p:cNvSpPr/>
                <p:nvPr/>
              </p:nvSpPr>
              <p:spPr>
                <a:xfrm>
                  <a:off x="1285851" y="1643723"/>
                  <a:ext cx="7286676" cy="2857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37" name="Isosceles Triangle 36"/>
                <p:cNvSpPr/>
                <p:nvPr/>
              </p:nvSpPr>
              <p:spPr>
                <a:xfrm rot="16200000">
                  <a:off x="1035818" y="1679443"/>
                  <a:ext cx="285752"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8" name="Isosceles Triangle 37"/>
                <p:cNvSpPr/>
                <p:nvPr/>
              </p:nvSpPr>
              <p:spPr>
                <a:xfrm rot="5400000">
                  <a:off x="8536810" y="1679442"/>
                  <a:ext cx="285752"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grpSp>
        <p:grpSp>
          <p:nvGrpSpPr>
            <p:cNvPr id="51" name="Group 50"/>
            <p:cNvGrpSpPr/>
            <p:nvPr/>
          </p:nvGrpSpPr>
          <p:grpSpPr>
            <a:xfrm>
              <a:off x="1694852" y="4714884"/>
              <a:ext cx="5351796" cy="581400"/>
              <a:chOff x="1089401" y="4796209"/>
              <a:chExt cx="6411557" cy="696529"/>
            </a:xfrm>
          </p:grpSpPr>
          <p:sp>
            <p:nvSpPr>
              <p:cNvPr id="20" name="TextBox 19"/>
              <p:cNvSpPr txBox="1"/>
              <p:nvPr/>
            </p:nvSpPr>
            <p:spPr>
              <a:xfrm>
                <a:off x="1089401" y="4796209"/>
                <a:ext cx="785818" cy="696529"/>
              </a:xfrm>
              <a:prstGeom prst="rect">
                <a:avLst/>
              </a:prstGeom>
              <a:noFill/>
            </p:spPr>
            <p:txBody>
              <a:bodyPr wrap="square" rtlCol="0">
                <a:spAutoFit/>
              </a:bodyPr>
              <a:lstStyle/>
              <a:p>
                <a:r>
                  <a:rPr lang="en-GB" sz="800" dirty="0" smtClean="0"/>
                  <a:t>Kuwait Investment Authority</a:t>
                </a:r>
                <a:endParaRPr lang="en-US" sz="800" dirty="0"/>
              </a:p>
            </p:txBody>
          </p:sp>
          <p:grpSp>
            <p:nvGrpSpPr>
              <p:cNvPr id="52" name="Group 38"/>
              <p:cNvGrpSpPr/>
              <p:nvPr/>
            </p:nvGrpSpPr>
            <p:grpSpPr>
              <a:xfrm>
                <a:off x="1928793" y="4929870"/>
                <a:ext cx="5572165" cy="285753"/>
                <a:chOff x="1071537" y="1643722"/>
                <a:chExt cx="7715305" cy="285753"/>
              </a:xfrm>
              <a:solidFill>
                <a:schemeClr val="bg1">
                  <a:lumMod val="50000"/>
                </a:schemeClr>
              </a:solidFill>
            </p:grpSpPr>
            <p:sp>
              <p:nvSpPr>
                <p:cNvPr id="40" name="Rectangle 39"/>
                <p:cNvSpPr/>
                <p:nvPr/>
              </p:nvSpPr>
              <p:spPr>
                <a:xfrm>
                  <a:off x="1285853" y="1643722"/>
                  <a:ext cx="7286676" cy="28575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41" name="Isosceles Triangle 40"/>
                <p:cNvSpPr/>
                <p:nvPr/>
              </p:nvSpPr>
              <p:spPr>
                <a:xfrm rot="16200000">
                  <a:off x="1035819" y="1679441"/>
                  <a:ext cx="285751" cy="21431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2" name="Isosceles Triangle 41"/>
                <p:cNvSpPr/>
                <p:nvPr/>
              </p:nvSpPr>
              <p:spPr>
                <a:xfrm rot="5400000">
                  <a:off x="8536809" y="1679441"/>
                  <a:ext cx="285752" cy="214315"/>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grpSp>
        <p:grpSp>
          <p:nvGrpSpPr>
            <p:cNvPr id="53" name="Group 51"/>
            <p:cNvGrpSpPr/>
            <p:nvPr/>
          </p:nvGrpSpPr>
          <p:grpSpPr>
            <a:xfrm>
              <a:off x="1694852" y="5286388"/>
              <a:ext cx="5649946" cy="296980"/>
              <a:chOff x="1089401" y="5282584"/>
              <a:chExt cx="6768747" cy="355788"/>
            </a:xfrm>
          </p:grpSpPr>
          <p:sp>
            <p:nvSpPr>
              <p:cNvPr id="21" name="TextBox 20"/>
              <p:cNvSpPr txBox="1"/>
              <p:nvPr/>
            </p:nvSpPr>
            <p:spPr>
              <a:xfrm>
                <a:off x="1089401" y="5313324"/>
                <a:ext cx="785818" cy="325048"/>
              </a:xfrm>
              <a:prstGeom prst="rect">
                <a:avLst/>
              </a:prstGeom>
              <a:noFill/>
            </p:spPr>
            <p:txBody>
              <a:bodyPr wrap="square" rtlCol="0">
                <a:spAutoFit/>
              </a:bodyPr>
              <a:lstStyle/>
              <a:p>
                <a:r>
                  <a:rPr lang="en-GB" sz="800" dirty="0" err="1" smtClean="0"/>
                  <a:t>Tamasek</a:t>
                </a:r>
                <a:endParaRPr lang="en-US" sz="800" dirty="0"/>
              </a:p>
            </p:txBody>
          </p:sp>
          <p:grpSp>
            <p:nvGrpSpPr>
              <p:cNvPr id="54" name="Group 42"/>
              <p:cNvGrpSpPr/>
              <p:nvPr/>
            </p:nvGrpSpPr>
            <p:grpSpPr>
              <a:xfrm>
                <a:off x="4536281" y="5282584"/>
                <a:ext cx="3321867" cy="296728"/>
                <a:chOff x="987678" y="1489198"/>
                <a:chExt cx="7799164" cy="296728"/>
              </a:xfrm>
              <a:solidFill>
                <a:schemeClr val="bg1">
                  <a:lumMod val="50000"/>
                </a:schemeClr>
              </a:solidFill>
            </p:grpSpPr>
            <p:sp>
              <p:nvSpPr>
                <p:cNvPr id="44" name="Rectangle 43"/>
                <p:cNvSpPr/>
                <p:nvPr/>
              </p:nvSpPr>
              <p:spPr>
                <a:xfrm>
                  <a:off x="1285852" y="1500174"/>
                  <a:ext cx="7286676" cy="2857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45" name="Isosceles Triangle 44"/>
                <p:cNvSpPr/>
                <p:nvPr/>
              </p:nvSpPr>
              <p:spPr>
                <a:xfrm rot="16200000">
                  <a:off x="1045739" y="1431137"/>
                  <a:ext cx="285752" cy="401873"/>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6" name="Isosceles Triangle 45"/>
                <p:cNvSpPr/>
                <p:nvPr/>
              </p:nvSpPr>
              <p:spPr>
                <a:xfrm rot="5400000">
                  <a:off x="8536809" y="1535893"/>
                  <a:ext cx="285752"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grpSp>
        <p:grpSp>
          <p:nvGrpSpPr>
            <p:cNvPr id="55" name="Group 52"/>
            <p:cNvGrpSpPr/>
            <p:nvPr/>
          </p:nvGrpSpPr>
          <p:grpSpPr>
            <a:xfrm>
              <a:off x="1694852" y="5640222"/>
              <a:ext cx="6305877" cy="581400"/>
              <a:chOff x="1089401" y="5857892"/>
              <a:chExt cx="7554565" cy="696529"/>
            </a:xfrm>
          </p:grpSpPr>
          <p:sp>
            <p:nvSpPr>
              <p:cNvPr id="22" name="TextBox 21"/>
              <p:cNvSpPr txBox="1"/>
              <p:nvPr/>
            </p:nvSpPr>
            <p:spPr>
              <a:xfrm>
                <a:off x="1089401" y="5857892"/>
                <a:ext cx="785818" cy="696529"/>
              </a:xfrm>
              <a:prstGeom prst="rect">
                <a:avLst/>
              </a:prstGeom>
              <a:noFill/>
            </p:spPr>
            <p:txBody>
              <a:bodyPr wrap="square" rtlCol="0">
                <a:spAutoFit/>
              </a:bodyPr>
              <a:lstStyle/>
              <a:p>
                <a:r>
                  <a:rPr lang="en-GB" sz="800" dirty="0" smtClean="0"/>
                  <a:t>Qatar Investment Authority</a:t>
                </a:r>
                <a:endParaRPr lang="en-US" sz="800" dirty="0"/>
              </a:p>
            </p:txBody>
          </p:sp>
          <p:grpSp>
            <p:nvGrpSpPr>
              <p:cNvPr id="56" name="Group 46"/>
              <p:cNvGrpSpPr/>
              <p:nvPr/>
            </p:nvGrpSpPr>
            <p:grpSpPr>
              <a:xfrm>
                <a:off x="1928794" y="5992015"/>
                <a:ext cx="6715172" cy="285752"/>
                <a:chOff x="1071538" y="1500174"/>
                <a:chExt cx="7715304" cy="285752"/>
              </a:xfrm>
              <a:solidFill>
                <a:schemeClr val="bg1">
                  <a:lumMod val="50000"/>
                </a:schemeClr>
              </a:solidFill>
            </p:grpSpPr>
            <p:sp>
              <p:nvSpPr>
                <p:cNvPr id="48" name="Rectangle 47"/>
                <p:cNvSpPr/>
                <p:nvPr/>
              </p:nvSpPr>
              <p:spPr>
                <a:xfrm>
                  <a:off x="1285852" y="1500174"/>
                  <a:ext cx="7286676" cy="2857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49" name="Isosceles Triangle 48"/>
                <p:cNvSpPr/>
                <p:nvPr/>
              </p:nvSpPr>
              <p:spPr>
                <a:xfrm rot="16200000">
                  <a:off x="1035819" y="1535893"/>
                  <a:ext cx="285752"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0" name="Isosceles Triangle 49"/>
                <p:cNvSpPr/>
                <p:nvPr/>
              </p:nvSpPr>
              <p:spPr>
                <a:xfrm rot="5400000">
                  <a:off x="8536809" y="1535893"/>
                  <a:ext cx="285752"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grpSp>
        <p:sp>
          <p:nvSpPr>
            <p:cNvPr id="59" name="TextBox 58"/>
            <p:cNvSpPr txBox="1"/>
            <p:nvPr/>
          </p:nvSpPr>
          <p:spPr>
            <a:xfrm>
              <a:off x="964381" y="2736734"/>
              <a:ext cx="715561" cy="271321"/>
            </a:xfrm>
            <a:prstGeom prst="rect">
              <a:avLst/>
            </a:prstGeom>
            <a:noFill/>
          </p:spPr>
          <p:txBody>
            <a:bodyPr wrap="square" rtlCol="0">
              <a:spAutoFit/>
            </a:bodyPr>
            <a:lstStyle/>
            <a:p>
              <a:pPr algn="ctr"/>
              <a:r>
                <a:rPr lang="en-GB" sz="800" b="1" dirty="0" smtClean="0"/>
                <a:t>Stabilization</a:t>
              </a:r>
              <a:endParaRPr lang="en-US" sz="800" b="1" dirty="0"/>
            </a:p>
          </p:txBody>
        </p:sp>
        <p:sp>
          <p:nvSpPr>
            <p:cNvPr id="60" name="TextBox 59"/>
            <p:cNvSpPr txBox="1"/>
            <p:nvPr/>
          </p:nvSpPr>
          <p:spPr>
            <a:xfrm>
              <a:off x="964381" y="6519469"/>
              <a:ext cx="775191" cy="426360"/>
            </a:xfrm>
            <a:prstGeom prst="rect">
              <a:avLst/>
            </a:prstGeom>
            <a:noFill/>
          </p:spPr>
          <p:txBody>
            <a:bodyPr wrap="square" rtlCol="0">
              <a:spAutoFit/>
            </a:bodyPr>
            <a:lstStyle/>
            <a:p>
              <a:pPr algn="ctr"/>
              <a:r>
                <a:rPr lang="en-GB" sz="800" b="1" dirty="0" smtClean="0"/>
                <a:t>Wealth Accumulation</a:t>
              </a:r>
              <a:endParaRPr lang="en-US" sz="800" b="1" dirty="0"/>
            </a:p>
          </p:txBody>
        </p:sp>
        <p:sp>
          <p:nvSpPr>
            <p:cNvPr id="63" name="Rectangle 62"/>
            <p:cNvSpPr/>
            <p:nvPr/>
          </p:nvSpPr>
          <p:spPr>
            <a:xfrm>
              <a:off x="785786" y="2285992"/>
              <a:ext cx="7786742" cy="4572008"/>
            </a:xfrm>
            <a:prstGeom prst="rect">
              <a:avLst/>
            </a:prstGeom>
            <a:no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66" name="TextBox 65"/>
            <p:cNvSpPr txBox="1"/>
            <p:nvPr/>
          </p:nvSpPr>
          <p:spPr>
            <a:xfrm>
              <a:off x="1694852" y="6072205"/>
              <a:ext cx="734008" cy="581400"/>
            </a:xfrm>
            <a:prstGeom prst="rect">
              <a:avLst/>
            </a:prstGeom>
            <a:noFill/>
          </p:spPr>
          <p:txBody>
            <a:bodyPr wrap="square" rtlCol="0">
              <a:spAutoFit/>
            </a:bodyPr>
            <a:lstStyle/>
            <a:p>
              <a:r>
                <a:rPr lang="en-GB" sz="800" dirty="0" smtClean="0"/>
                <a:t>Investment Corporation Dubai</a:t>
              </a:r>
              <a:endParaRPr lang="en-US" sz="800" dirty="0"/>
            </a:p>
          </p:txBody>
        </p:sp>
        <p:grpSp>
          <p:nvGrpSpPr>
            <p:cNvPr id="57" name="Group 66"/>
            <p:cNvGrpSpPr/>
            <p:nvPr/>
          </p:nvGrpSpPr>
          <p:grpSpPr>
            <a:xfrm>
              <a:off x="2395503" y="6215082"/>
              <a:ext cx="4878539" cy="207597"/>
              <a:chOff x="1071538" y="1500174"/>
              <a:chExt cx="7715304" cy="285752"/>
            </a:xfrm>
            <a:solidFill>
              <a:schemeClr val="bg1">
                <a:lumMod val="50000"/>
              </a:schemeClr>
            </a:solidFill>
          </p:grpSpPr>
          <p:sp>
            <p:nvSpPr>
              <p:cNvPr id="68" name="Rectangle 67"/>
              <p:cNvSpPr/>
              <p:nvPr/>
            </p:nvSpPr>
            <p:spPr>
              <a:xfrm>
                <a:off x="1285852" y="1500174"/>
                <a:ext cx="7286676" cy="2857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sp>
            <p:nvSpPr>
              <p:cNvPr id="69" name="Isosceles Triangle 68"/>
              <p:cNvSpPr/>
              <p:nvPr/>
            </p:nvSpPr>
            <p:spPr>
              <a:xfrm rot="16200000">
                <a:off x="1035819" y="1535893"/>
                <a:ext cx="285752"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70" name="Isosceles Triangle 69"/>
              <p:cNvSpPr/>
              <p:nvPr/>
            </p:nvSpPr>
            <p:spPr>
              <a:xfrm rot="5400000">
                <a:off x="8536809" y="1535893"/>
                <a:ext cx="285752"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grpSp>
      <p:sp>
        <p:nvSpPr>
          <p:cNvPr id="72" name="TextBox 71"/>
          <p:cNvSpPr txBox="1"/>
          <p:nvPr/>
        </p:nvSpPr>
        <p:spPr>
          <a:xfrm>
            <a:off x="851268" y="6429397"/>
            <a:ext cx="3018256" cy="200055"/>
          </a:xfrm>
          <a:prstGeom prst="rect">
            <a:avLst/>
          </a:prstGeom>
          <a:noFill/>
        </p:spPr>
        <p:txBody>
          <a:bodyPr wrap="square" rtlCol="0">
            <a:spAutoFit/>
          </a:bodyPr>
          <a:lstStyle/>
          <a:p>
            <a:r>
              <a:rPr lang="en-GB" sz="700" dirty="0" smtClean="0"/>
              <a:t>Source:  SWF Institute, ESCP Europe, IFF</a:t>
            </a:r>
            <a:endParaRPr lang="en-US" sz="7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l"/>
            <a:r>
              <a:rPr lang="en-GB" sz="2800" dirty="0" smtClean="0"/>
              <a:t>SWFs are a prominent investor class</a:t>
            </a:r>
            <a:endParaRPr lang="en-US" sz="2800" dirty="0"/>
          </a:p>
        </p:txBody>
      </p:sp>
      <p:pic>
        <p:nvPicPr>
          <p:cNvPr id="14338" name="Picture 2"/>
          <p:cNvPicPr>
            <a:picLocks noChangeAspect="1" noChangeArrowheads="1"/>
          </p:cNvPicPr>
          <p:nvPr/>
        </p:nvPicPr>
        <p:blipFill>
          <a:blip r:embed="rId2" cstate="print"/>
          <a:srcRect/>
          <a:stretch>
            <a:fillRect/>
          </a:stretch>
        </p:blipFill>
        <p:spPr bwMode="auto">
          <a:xfrm>
            <a:off x="4798218" y="1000109"/>
            <a:ext cx="4571218" cy="2239115"/>
          </a:xfrm>
          <a:prstGeom prst="rect">
            <a:avLst/>
          </a:prstGeom>
          <a:noFill/>
          <a:ln w="9525">
            <a:noFill/>
            <a:miter lim="800000"/>
            <a:headEnd/>
            <a:tailEnd/>
          </a:ln>
          <a:effectLst/>
        </p:spPr>
      </p:pic>
      <p:sp>
        <p:nvSpPr>
          <p:cNvPr id="5" name="TextBox 4"/>
          <p:cNvSpPr txBox="1"/>
          <p:nvPr/>
        </p:nvSpPr>
        <p:spPr>
          <a:xfrm>
            <a:off x="619095" y="1000109"/>
            <a:ext cx="4101732" cy="2462213"/>
          </a:xfrm>
          <a:prstGeom prst="rect">
            <a:avLst/>
          </a:prstGeom>
          <a:noFill/>
        </p:spPr>
        <p:txBody>
          <a:bodyPr wrap="square" rtlCol="0">
            <a:spAutoFit/>
          </a:bodyPr>
          <a:lstStyle/>
          <a:p>
            <a:pPr marL="179388" indent="-179388">
              <a:buFont typeface="Arial" pitchFamily="34" charset="0"/>
              <a:buChar char="•"/>
            </a:pPr>
            <a:r>
              <a:rPr lang="en-GB" sz="1400" dirty="0" smtClean="0"/>
              <a:t>SWF’s are a prominent investor class with their assets rivalling Global Hedge funds and Private Equity combined</a:t>
            </a:r>
          </a:p>
          <a:p>
            <a:pPr marL="179388" indent="-179388">
              <a:buFont typeface="Arial" pitchFamily="34" charset="0"/>
              <a:buChar char="•"/>
            </a:pPr>
            <a:endParaRPr lang="en-GB" sz="1400" dirty="0" smtClean="0"/>
          </a:p>
          <a:p>
            <a:pPr marL="179388" indent="-179388">
              <a:buFont typeface="Arial" pitchFamily="34" charset="0"/>
              <a:buChar char="•"/>
            </a:pPr>
            <a:r>
              <a:rPr lang="en-GB" sz="1400" dirty="0" smtClean="0"/>
              <a:t>Wealth for SWFs from surge in commodity prices causing dramatic increase in current accounts (surpluses)</a:t>
            </a:r>
          </a:p>
          <a:p>
            <a:pPr marL="179388" indent="-179388">
              <a:buFont typeface="Arial" pitchFamily="34" charset="0"/>
              <a:buChar char="•"/>
            </a:pPr>
            <a:endParaRPr lang="en-GB" sz="1400" dirty="0"/>
          </a:p>
          <a:p>
            <a:pPr marL="179388" indent="-179388">
              <a:buFont typeface="Arial" pitchFamily="34" charset="0"/>
              <a:buChar char="•"/>
            </a:pPr>
            <a:r>
              <a:rPr lang="en-GB" sz="1400" dirty="0" smtClean="0"/>
              <a:t>SWFs are basically government, which makes them very political and tend to have lack of transparency</a:t>
            </a:r>
          </a:p>
        </p:txBody>
      </p:sp>
      <p:grpSp>
        <p:nvGrpSpPr>
          <p:cNvPr id="3" name="Group 12"/>
          <p:cNvGrpSpPr/>
          <p:nvPr/>
        </p:nvGrpSpPr>
        <p:grpSpPr>
          <a:xfrm>
            <a:off x="762000" y="3505200"/>
            <a:ext cx="8513028" cy="2714644"/>
            <a:chOff x="714348" y="3857628"/>
            <a:chExt cx="7858180" cy="2714644"/>
          </a:xfrm>
        </p:grpSpPr>
        <p:pic>
          <p:nvPicPr>
            <p:cNvPr id="14340" name="Picture 4"/>
            <p:cNvPicPr>
              <a:picLocks noChangeAspect="1" noChangeArrowheads="1"/>
            </p:cNvPicPr>
            <p:nvPr/>
          </p:nvPicPr>
          <p:blipFill>
            <a:blip r:embed="rId3" cstate="print"/>
            <a:srcRect/>
            <a:stretch>
              <a:fillRect/>
            </a:stretch>
          </p:blipFill>
          <p:spPr bwMode="auto">
            <a:xfrm>
              <a:off x="714348" y="4143380"/>
              <a:ext cx="7784131" cy="2214578"/>
            </a:xfrm>
            <a:prstGeom prst="rect">
              <a:avLst/>
            </a:prstGeom>
            <a:noFill/>
            <a:ln w="9525">
              <a:noFill/>
              <a:miter lim="800000"/>
              <a:headEnd/>
              <a:tailEnd/>
            </a:ln>
            <a:effectLst/>
          </p:spPr>
        </p:pic>
        <p:sp>
          <p:nvSpPr>
            <p:cNvPr id="8" name="TextBox 7"/>
            <p:cNvSpPr txBox="1"/>
            <p:nvPr/>
          </p:nvSpPr>
          <p:spPr>
            <a:xfrm>
              <a:off x="714348" y="6357958"/>
              <a:ext cx="2786082" cy="200055"/>
            </a:xfrm>
            <a:prstGeom prst="rect">
              <a:avLst/>
            </a:prstGeom>
            <a:noFill/>
          </p:spPr>
          <p:txBody>
            <a:bodyPr wrap="square" rtlCol="0">
              <a:spAutoFit/>
            </a:bodyPr>
            <a:lstStyle/>
            <a:p>
              <a:r>
                <a:rPr lang="en-GB" sz="700" dirty="0" smtClean="0"/>
                <a:t>Source:  Morgan Stanley SWF report (2007)</a:t>
              </a:r>
              <a:endParaRPr lang="en-US" sz="700" dirty="0"/>
            </a:p>
          </p:txBody>
        </p:sp>
        <p:sp>
          <p:nvSpPr>
            <p:cNvPr id="9" name="Rectangle 8"/>
            <p:cNvSpPr/>
            <p:nvPr/>
          </p:nvSpPr>
          <p:spPr>
            <a:xfrm>
              <a:off x="714348" y="4143380"/>
              <a:ext cx="7858180" cy="2428892"/>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14348" y="3857628"/>
              <a:ext cx="7858180" cy="285752"/>
            </a:xfrm>
            <a:prstGeom prst="rect">
              <a:avLst/>
            </a:prstGeom>
            <a:solidFill>
              <a:srgbClr val="00206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smtClean="0"/>
                <a:t>Assets Under Management compared to peers ($ </a:t>
              </a:r>
              <a:r>
                <a:rPr lang="en-GB" sz="1400" dirty="0" err="1" smtClean="0"/>
                <a:t>bn</a:t>
              </a:r>
              <a:r>
                <a:rPr lang="en-GB" sz="1400" dirty="0" smtClean="0"/>
                <a:t>)</a:t>
              </a:r>
              <a:endParaRPr lang="en-US" sz="1400" dirty="0"/>
            </a:p>
          </p:txBody>
        </p:sp>
        <p:sp>
          <p:nvSpPr>
            <p:cNvPr id="12" name="Rounded Rectangle 11"/>
            <p:cNvSpPr/>
            <p:nvPr/>
          </p:nvSpPr>
          <p:spPr>
            <a:xfrm>
              <a:off x="3143240" y="4214818"/>
              <a:ext cx="2643206" cy="2214578"/>
            </a:xfrm>
            <a:prstGeom prst="roundRect">
              <a:avLst/>
            </a:prstGeom>
            <a:noFill/>
            <a:ln w="1270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4953000" y="3228946"/>
            <a:ext cx="3018256" cy="200055"/>
          </a:xfrm>
          <a:prstGeom prst="rect">
            <a:avLst/>
          </a:prstGeom>
          <a:noFill/>
        </p:spPr>
        <p:txBody>
          <a:bodyPr wrap="square" rtlCol="0">
            <a:spAutoFit/>
          </a:bodyPr>
          <a:lstStyle/>
          <a:p>
            <a:r>
              <a:rPr lang="en-GB" sz="700" dirty="0" smtClean="0"/>
              <a:t>Source:  SWF Institute</a:t>
            </a:r>
            <a:endParaRPr lang="en-US" sz="7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6083320"/>
          </a:xfrm>
        </p:spPr>
        <p:txBody>
          <a:bodyPr>
            <a:normAutofit/>
          </a:bodyPr>
          <a:lstStyle/>
          <a:p>
            <a:pPr algn="l"/>
            <a:r>
              <a:rPr lang="en-GB" sz="1800" b="1" dirty="0" smtClean="0">
                <a:solidFill>
                  <a:schemeClr val="tx1"/>
                </a:solidFill>
              </a:rPr>
              <a:t>Conclusion</a:t>
            </a:r>
            <a:r>
              <a:rPr lang="en-GB" sz="1800" b="1" dirty="0" smtClean="0"/>
              <a:t/>
            </a:r>
            <a:br>
              <a:rPr lang="en-GB" sz="1800" b="1" dirty="0" smtClean="0"/>
            </a:br>
            <a:r>
              <a:rPr lang="en-GB" sz="1800" b="1" dirty="0" smtClean="0"/>
              <a:t/>
            </a:r>
            <a:br>
              <a:rPr lang="en-GB" sz="1800" b="1" dirty="0" smtClean="0"/>
            </a:br>
            <a:r>
              <a:rPr lang="en-GB" sz="1800" b="1" dirty="0" smtClean="0"/>
              <a:t>SWF’s motives are still unclear. What is clear is that after two financial crisis they have </a:t>
            </a:r>
            <a:r>
              <a:rPr lang="en-GB" sz="1800" b="1" dirty="0" smtClean="0"/>
              <a:t>scooped </a:t>
            </a:r>
            <a:r>
              <a:rPr lang="en-GB" sz="1800" b="1" dirty="0" smtClean="0"/>
              <a:t>up substantial stakes across important names and industries across the globe.</a:t>
            </a:r>
            <a:br>
              <a:rPr lang="en-GB" sz="1800" b="1" dirty="0" smtClean="0"/>
            </a:br>
            <a:r>
              <a:rPr lang="en-GB" sz="1800" b="1" dirty="0" smtClean="0"/>
              <a:t/>
            </a:r>
            <a:br>
              <a:rPr lang="en-GB" sz="1800" b="1" dirty="0" smtClean="0"/>
            </a:br>
            <a:r>
              <a:rPr lang="en-GB" sz="1800" b="1" dirty="0" smtClean="0"/>
              <a:t>Transparency is an issue</a:t>
            </a:r>
            <a:br>
              <a:rPr lang="en-GB" sz="1800" b="1" dirty="0" smtClean="0"/>
            </a:br>
            <a:r>
              <a:rPr lang="en-GB" sz="1800" b="1" dirty="0" smtClean="0"/>
              <a:t/>
            </a:r>
            <a:br>
              <a:rPr lang="en-GB" sz="1800" b="1" dirty="0" smtClean="0"/>
            </a:br>
            <a:r>
              <a:rPr lang="en-GB" sz="1800" b="1" dirty="0" smtClean="0"/>
              <a:t>What’s next for SWFs?  Transfer of knowledge through international joint ventures, mitigate economic downturns through usage of their wealth to spur economic growth, enhance regional and international co-operation</a:t>
            </a:r>
            <a:endParaRPr lang="en-US"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81000" y="381000"/>
          <a:ext cx="8229600" cy="4038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ubtitle 3"/>
          <p:cNvSpPr txBox="1">
            <a:spLocks/>
          </p:cNvSpPr>
          <p:nvPr/>
        </p:nvSpPr>
        <p:spPr>
          <a:xfrm>
            <a:off x="533400" y="4572000"/>
            <a:ext cx="8534400" cy="7620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contestable</a:t>
            </a:r>
            <a:r>
              <a:rPr kumimoji="0" lang="en-US" sz="1200" b="1" i="0" u="none" strike="noStrike" kern="1200" cap="none" spc="0" normalizeH="0" noProof="0" dirty="0" smtClean="0">
                <a:ln>
                  <a:noFill/>
                </a:ln>
                <a:solidFill>
                  <a:srgbClr val="0E1B42"/>
                </a:solidFill>
                <a:effectLst/>
                <a:uLnTx/>
                <a:uFillTx/>
                <a:latin typeface="+mn-lt"/>
                <a:ea typeface="+mn-ea"/>
                <a:cs typeface="+mn-cs"/>
              </a:rPr>
              <a:t> assets are life wrappers and direct mutual or hedge funds; respondent sample split is </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baseline="0" dirty="0" smtClean="0">
                <a:solidFill>
                  <a:srgbClr val="0E1B42"/>
                </a:solidFill>
              </a:rPr>
              <a:t>Corporate</a:t>
            </a:r>
            <a:r>
              <a:rPr lang="en-US" sz="1200" b="1" dirty="0" smtClean="0">
                <a:solidFill>
                  <a:srgbClr val="0E1B42"/>
                </a:solidFill>
              </a:rPr>
              <a:t> = 12, Family Office = 16</a:t>
            </a:r>
            <a:endParaRPr kumimoji="0" lang="en-US" sz="1200" b="1" i="0" u="none" strike="noStrike" kern="1200" cap="none" spc="0" normalizeH="0" baseline="0" noProof="0" dirty="0" smtClean="0">
              <a:ln>
                <a:noFill/>
              </a:ln>
              <a:solidFill>
                <a:srgbClr val="0E1B42"/>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228600" y="457200"/>
          <a:ext cx="8839200" cy="4533900"/>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txBox="1">
            <a:spLocks/>
          </p:cNvSpPr>
          <p:nvPr/>
        </p:nvSpPr>
        <p:spPr>
          <a:xfrm>
            <a:off x="762000" y="4953000"/>
            <a:ext cx="8305800" cy="7620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target return averages</a:t>
            </a:r>
            <a:r>
              <a:rPr kumimoji="0" lang="en-US" sz="1200" b="1" i="0" u="none" strike="noStrike" kern="1200" cap="none" spc="0" normalizeH="0" noProof="0" dirty="0" smtClean="0">
                <a:ln>
                  <a:noFill/>
                </a:ln>
                <a:solidFill>
                  <a:srgbClr val="0E1B42"/>
                </a:solidFill>
                <a:effectLst/>
                <a:uLnTx/>
                <a:uFillTx/>
                <a:latin typeface="+mn-lt"/>
                <a:ea typeface="+mn-ea"/>
                <a:cs typeface="+mn-cs"/>
              </a:rPr>
              <a:t> are calculated as the weighted mid-point of categories and the wealth index is </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baseline="0" dirty="0" smtClean="0">
                <a:solidFill>
                  <a:srgbClr val="0E1B42"/>
                </a:solidFill>
              </a:rPr>
              <a:t>The</a:t>
            </a:r>
            <a:r>
              <a:rPr lang="en-US" sz="1200" b="1" dirty="0" smtClean="0">
                <a:solidFill>
                  <a:srgbClr val="0E1B42"/>
                </a:solidFill>
              </a:rPr>
              <a:t> average of GDP/capita in 2009 and 5 year GDP/capita historic growth indices, (source = IMF)</a:t>
            </a:r>
          </a:p>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Respondent</a:t>
            </a:r>
            <a:r>
              <a:rPr kumimoji="0" lang="en-US" sz="1200" b="1" i="0" u="none" strike="noStrike" kern="1200" cap="none" spc="0" normalizeH="0" noProof="0" dirty="0" smtClean="0">
                <a:ln>
                  <a:noFill/>
                </a:ln>
                <a:solidFill>
                  <a:srgbClr val="0E1B42"/>
                </a:solidFill>
                <a:effectLst/>
                <a:uLnTx/>
                <a:uFillTx/>
                <a:latin typeface="+mn-lt"/>
                <a:ea typeface="+mn-ea"/>
                <a:cs typeface="+mn-cs"/>
              </a:rPr>
              <a:t> sample split is Emirati = 8, Omani = 6, Qatari = 2, Saudi = 11, Bahraini = 6, Kuwaiti = 3</a:t>
            </a:r>
            <a:endParaRPr kumimoji="0" lang="en-US" sz="1200" b="1" i="0" u="none" strike="noStrike" kern="1200" cap="none" spc="0" normalizeH="0" baseline="0" noProof="0" dirty="0" smtClean="0">
              <a:ln>
                <a:noFill/>
              </a:ln>
              <a:solidFill>
                <a:srgbClr val="0E1B42"/>
              </a:solidFill>
              <a:effectLst/>
              <a:uLnTx/>
              <a:uFillTx/>
              <a:latin typeface="+mn-lt"/>
              <a:ea typeface="+mn-ea"/>
              <a:cs typeface="+mn-cs"/>
            </a:endParaRPr>
          </a:p>
        </p:txBody>
      </p:sp>
      <p:cxnSp>
        <p:nvCxnSpPr>
          <p:cNvPr id="6" name="Straight Connector 5"/>
          <p:cNvCxnSpPr/>
          <p:nvPr/>
        </p:nvCxnSpPr>
        <p:spPr>
          <a:xfrm flipV="1">
            <a:off x="2438400" y="2057400"/>
            <a:ext cx="4191000" cy="175260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457200"/>
          <a:ext cx="3733800" cy="5410200"/>
        </p:xfrm>
        <a:graphic>
          <a:graphicData uri="http://schemas.openxmlformats.org/drawingml/2006/chart">
            <c:chart xmlns:c="http://schemas.openxmlformats.org/drawingml/2006/chart" xmlns:r="http://schemas.openxmlformats.org/officeDocument/2006/relationships" r:id="rId2"/>
          </a:graphicData>
        </a:graphic>
      </p:graphicFrame>
      <p:sp>
        <p:nvSpPr>
          <p:cNvPr id="7" name="Subtitle 3"/>
          <p:cNvSpPr txBox="1">
            <a:spLocks/>
          </p:cNvSpPr>
          <p:nvPr/>
        </p:nvSpPr>
        <p:spPr>
          <a:xfrm>
            <a:off x="609600" y="5638800"/>
            <a:ext cx="3962400" cy="64135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all respondents are included except</a:t>
            </a:r>
          </a:p>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noProof="0" dirty="0" smtClean="0">
                <a:ln>
                  <a:noFill/>
                </a:ln>
                <a:solidFill>
                  <a:srgbClr val="0E1B42"/>
                </a:solidFill>
                <a:effectLst/>
                <a:uLnTx/>
                <a:uFillTx/>
                <a:latin typeface="+mn-lt"/>
                <a:ea typeface="+mn-ea"/>
                <a:cs typeface="+mn-cs"/>
              </a:rPr>
              <a:t>Sovereigns total sample = 90</a:t>
            </a:r>
            <a:endParaRPr kumimoji="0" lang="en-US" sz="1200" b="1" i="0" u="none" strike="noStrike" kern="1200" cap="none" spc="0" normalizeH="0" baseline="0" noProof="0" dirty="0">
              <a:ln>
                <a:noFill/>
              </a:ln>
              <a:solidFill>
                <a:srgbClr val="0E1B42"/>
              </a:solidFill>
              <a:effectLst/>
              <a:uLnTx/>
              <a:uFillTx/>
              <a:latin typeface="+mn-lt"/>
              <a:ea typeface="+mn-ea"/>
              <a:cs typeface="+mn-cs"/>
            </a:endParaRPr>
          </a:p>
        </p:txBody>
      </p:sp>
      <p:sp>
        <p:nvSpPr>
          <p:cNvPr id="8" name="Subtitle 3"/>
          <p:cNvSpPr txBox="1">
            <a:spLocks/>
          </p:cNvSpPr>
          <p:nvPr/>
        </p:nvSpPr>
        <p:spPr>
          <a:xfrm>
            <a:off x="5257800" y="4724400"/>
            <a:ext cx="3962400" cy="14478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endParaRPr kumimoji="0" lang="en-US" sz="1200" b="1" i="0" u="none" strike="noStrike" kern="1200" cap="none" spc="0" normalizeH="0" baseline="0" noProof="0" dirty="0">
              <a:ln>
                <a:noFill/>
              </a:ln>
              <a:solidFill>
                <a:srgbClr val="0E1B42"/>
              </a:solidFill>
              <a:effectLst/>
              <a:uLnTx/>
              <a:uFillTx/>
              <a:latin typeface="+mn-lt"/>
              <a:ea typeface="+mn-ea"/>
              <a:cs typeface="+mn-cs"/>
            </a:endParaRPr>
          </a:p>
        </p:txBody>
      </p:sp>
      <p:graphicFrame>
        <p:nvGraphicFramePr>
          <p:cNvPr id="9" name="Chart 8"/>
          <p:cNvGraphicFramePr/>
          <p:nvPr/>
        </p:nvGraphicFramePr>
        <p:xfrm>
          <a:off x="5029200" y="533400"/>
          <a:ext cx="4267200" cy="40386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609600" y="304800"/>
          <a:ext cx="85344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txBox="1">
            <a:spLocks/>
          </p:cNvSpPr>
          <p:nvPr/>
        </p:nvSpPr>
        <p:spPr>
          <a:xfrm>
            <a:off x="762000" y="4953000"/>
            <a:ext cx="8305800" cy="7620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averages</a:t>
            </a:r>
            <a:r>
              <a:rPr kumimoji="0" lang="en-US" sz="1200" b="1" i="0" u="none" strike="noStrike" kern="1200" cap="none" spc="0" normalizeH="0" noProof="0" dirty="0" smtClean="0">
                <a:ln>
                  <a:noFill/>
                </a:ln>
                <a:solidFill>
                  <a:srgbClr val="0E1B42"/>
                </a:solidFill>
                <a:effectLst/>
                <a:uLnTx/>
                <a:uFillTx/>
                <a:latin typeface="+mn-lt"/>
                <a:ea typeface="+mn-ea"/>
                <a:cs typeface="+mn-cs"/>
              </a:rPr>
              <a:t> are calculated as the weighted mid-point between time horizon and target return categories</a:t>
            </a:r>
            <a:endParaRPr lang="en-US" sz="1200" b="1" dirty="0" smtClean="0">
              <a:solidFill>
                <a:srgbClr val="0E1B42"/>
              </a:solidFill>
            </a:endParaRPr>
          </a:p>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Respondent</a:t>
            </a:r>
            <a:r>
              <a:rPr kumimoji="0" lang="en-US" sz="1200" b="1" i="0" u="none" strike="noStrike" kern="1200" cap="none" spc="0" normalizeH="0" noProof="0" dirty="0" smtClean="0">
                <a:ln>
                  <a:noFill/>
                </a:ln>
                <a:solidFill>
                  <a:srgbClr val="0E1B42"/>
                </a:solidFill>
                <a:effectLst/>
                <a:uLnTx/>
                <a:uFillTx/>
                <a:latin typeface="+mn-lt"/>
                <a:ea typeface="+mn-ea"/>
                <a:cs typeface="+mn-cs"/>
              </a:rPr>
              <a:t> sample split is Western expat = 15, NRI = 13, Arab expat = 6, GCC = 36</a:t>
            </a:r>
            <a:endParaRPr kumimoji="0" lang="en-US" sz="1200" b="1" i="0" u="none" strike="noStrike" kern="1200" cap="none" spc="0" normalizeH="0" baseline="0" noProof="0" dirty="0" smtClean="0">
              <a:ln>
                <a:noFill/>
              </a:ln>
              <a:solidFill>
                <a:srgbClr val="0E1B42"/>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990600" y="685800"/>
            <a:ext cx="7924800" cy="4114800"/>
          </a:xfrm>
          <a:prstGeom prst="rect">
            <a:avLst/>
          </a:prstGeom>
          <a:solidFill>
            <a:schemeClr val="accent1">
              <a:lumMod val="20000"/>
              <a:lumOff val="8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iamond 3"/>
          <p:cNvSpPr/>
          <p:nvPr/>
        </p:nvSpPr>
        <p:spPr>
          <a:xfrm>
            <a:off x="3571663" y="1087120"/>
            <a:ext cx="247650" cy="208280"/>
          </a:xfrm>
          <a:prstGeom prst="diamond">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iamond 5"/>
          <p:cNvSpPr/>
          <p:nvPr/>
        </p:nvSpPr>
        <p:spPr>
          <a:xfrm>
            <a:off x="3425825" y="3931920"/>
            <a:ext cx="247650" cy="208280"/>
          </a:xfrm>
          <a:prstGeom prst="diamond">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iamond 6"/>
          <p:cNvSpPr/>
          <p:nvPr/>
        </p:nvSpPr>
        <p:spPr>
          <a:xfrm>
            <a:off x="7594600" y="2667000"/>
            <a:ext cx="247650" cy="208280"/>
          </a:xfrm>
          <a:prstGeom prst="diamond">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mond 7"/>
          <p:cNvSpPr/>
          <p:nvPr/>
        </p:nvSpPr>
        <p:spPr>
          <a:xfrm>
            <a:off x="8420100" y="3131820"/>
            <a:ext cx="247650" cy="208280"/>
          </a:xfrm>
          <a:prstGeom prst="diamond">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iamond 8"/>
          <p:cNvSpPr/>
          <p:nvPr/>
        </p:nvSpPr>
        <p:spPr>
          <a:xfrm>
            <a:off x="6581987" y="3058160"/>
            <a:ext cx="247650" cy="208280"/>
          </a:xfrm>
          <a:prstGeom prst="diamond">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iamond 9"/>
          <p:cNvSpPr/>
          <p:nvPr/>
        </p:nvSpPr>
        <p:spPr>
          <a:xfrm>
            <a:off x="3447838" y="3124200"/>
            <a:ext cx="247650" cy="208280"/>
          </a:xfrm>
          <a:prstGeom prst="diamond">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iamond 10"/>
          <p:cNvSpPr/>
          <p:nvPr/>
        </p:nvSpPr>
        <p:spPr>
          <a:xfrm>
            <a:off x="2311400" y="2286000"/>
            <a:ext cx="247650" cy="208280"/>
          </a:xfrm>
          <a:prstGeom prst="diamond">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iamond 11"/>
          <p:cNvSpPr/>
          <p:nvPr/>
        </p:nvSpPr>
        <p:spPr>
          <a:xfrm>
            <a:off x="3054350" y="1729740"/>
            <a:ext cx="247650" cy="208280"/>
          </a:xfrm>
          <a:prstGeom prst="diamond">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07247" y="378023"/>
            <a:ext cx="2564553" cy="307777"/>
          </a:xfrm>
          <a:prstGeom prst="rect">
            <a:avLst/>
          </a:prstGeom>
          <a:noFill/>
        </p:spPr>
        <p:txBody>
          <a:bodyPr wrap="square" rtlCol="0">
            <a:spAutoFit/>
          </a:bodyPr>
          <a:lstStyle/>
          <a:p>
            <a:r>
              <a:rPr lang="en-US" sz="1400" dirty="0" smtClean="0"/>
              <a:t>Relative Target Return </a:t>
            </a:r>
            <a:endParaRPr lang="en-US" sz="1400" dirty="0"/>
          </a:p>
        </p:txBody>
      </p:sp>
      <p:sp>
        <p:nvSpPr>
          <p:cNvPr id="14" name="TextBox 13"/>
          <p:cNvSpPr txBox="1"/>
          <p:nvPr/>
        </p:nvSpPr>
        <p:spPr>
          <a:xfrm>
            <a:off x="861272" y="5410200"/>
            <a:ext cx="4669578" cy="307777"/>
          </a:xfrm>
          <a:prstGeom prst="rect">
            <a:avLst/>
          </a:prstGeom>
          <a:noFill/>
        </p:spPr>
        <p:txBody>
          <a:bodyPr wrap="square" rtlCol="0">
            <a:spAutoFit/>
          </a:bodyPr>
          <a:lstStyle/>
          <a:p>
            <a:r>
              <a:rPr lang="en-US" sz="1400" dirty="0" smtClean="0"/>
              <a:t>Relative Time Horizon ( years) </a:t>
            </a:r>
            <a:endParaRPr lang="en-US" sz="1400" dirty="0"/>
          </a:p>
        </p:txBody>
      </p:sp>
      <p:sp>
        <p:nvSpPr>
          <p:cNvPr id="13" name="TextBox 12"/>
          <p:cNvSpPr txBox="1"/>
          <p:nvPr/>
        </p:nvSpPr>
        <p:spPr>
          <a:xfrm>
            <a:off x="165100" y="609600"/>
            <a:ext cx="825500" cy="4524315"/>
          </a:xfrm>
          <a:prstGeom prst="rect">
            <a:avLst/>
          </a:prstGeom>
          <a:noFill/>
        </p:spPr>
        <p:txBody>
          <a:bodyPr wrap="square" rtlCol="0">
            <a:spAutoFit/>
          </a:bodyPr>
          <a:lstStyle/>
          <a:p>
            <a:r>
              <a:rPr lang="en-US" sz="1600" dirty="0" smtClean="0"/>
              <a:t>High</a:t>
            </a:r>
          </a:p>
          <a:p>
            <a:r>
              <a:rPr lang="en-US" sz="1600" dirty="0" smtClean="0"/>
              <a:t>5%</a:t>
            </a:r>
          </a:p>
          <a:p>
            <a:endParaRPr lang="en-US" sz="1600" dirty="0"/>
          </a:p>
          <a:p>
            <a:r>
              <a:rPr lang="en-US" sz="1600" dirty="0" smtClean="0"/>
              <a:t>3%</a:t>
            </a:r>
          </a:p>
          <a:p>
            <a:endParaRPr lang="en-US" sz="1600" dirty="0" smtClean="0"/>
          </a:p>
          <a:p>
            <a:endParaRPr lang="en-US" sz="1600" dirty="0" smtClean="0"/>
          </a:p>
          <a:p>
            <a:r>
              <a:rPr lang="en-US" sz="1600" dirty="0" smtClean="0"/>
              <a:t>1%</a:t>
            </a:r>
          </a:p>
          <a:p>
            <a:endParaRPr lang="en-US" sz="1600" dirty="0"/>
          </a:p>
          <a:p>
            <a:endParaRPr lang="en-US" sz="1600" dirty="0" smtClean="0"/>
          </a:p>
          <a:p>
            <a:endParaRPr lang="en-US" sz="1600" dirty="0"/>
          </a:p>
          <a:p>
            <a:r>
              <a:rPr lang="en-US" sz="1600" dirty="0" smtClean="0"/>
              <a:t>-2%</a:t>
            </a:r>
          </a:p>
          <a:p>
            <a:endParaRPr lang="en-US" sz="1600" dirty="0" smtClean="0"/>
          </a:p>
          <a:p>
            <a:endParaRPr lang="en-US" sz="1600" dirty="0" smtClean="0"/>
          </a:p>
          <a:p>
            <a:r>
              <a:rPr lang="en-US" sz="1600" dirty="0" smtClean="0"/>
              <a:t>-4%</a:t>
            </a:r>
          </a:p>
          <a:p>
            <a:endParaRPr lang="en-US" sz="1600" dirty="0" smtClean="0"/>
          </a:p>
          <a:p>
            <a:endParaRPr lang="en-US" sz="1600" dirty="0"/>
          </a:p>
          <a:p>
            <a:r>
              <a:rPr lang="en-US" sz="1600" dirty="0" smtClean="0"/>
              <a:t>-6%</a:t>
            </a:r>
          </a:p>
          <a:p>
            <a:r>
              <a:rPr lang="en-US" sz="1600" dirty="0" smtClean="0"/>
              <a:t>Low </a:t>
            </a:r>
            <a:endParaRPr lang="en-US" sz="1600" dirty="0"/>
          </a:p>
        </p:txBody>
      </p:sp>
      <p:sp>
        <p:nvSpPr>
          <p:cNvPr id="15" name="TextBox 14"/>
          <p:cNvSpPr txBox="1"/>
          <p:nvPr/>
        </p:nvSpPr>
        <p:spPr>
          <a:xfrm>
            <a:off x="861272" y="4876801"/>
            <a:ext cx="9044728" cy="646331"/>
          </a:xfrm>
          <a:prstGeom prst="rect">
            <a:avLst/>
          </a:prstGeom>
          <a:noFill/>
        </p:spPr>
        <p:txBody>
          <a:bodyPr wrap="square" rtlCol="0">
            <a:spAutoFit/>
          </a:bodyPr>
          <a:lstStyle/>
          <a:p>
            <a:r>
              <a:rPr lang="en-US" dirty="0" smtClean="0"/>
              <a:t>Short                                                                                                             Long </a:t>
            </a:r>
          </a:p>
          <a:p>
            <a:r>
              <a:rPr lang="en-US" dirty="0" smtClean="0"/>
              <a:t>-4.0          -3.0          -2.0         -1.0          0.0            1.0           2.0          3.0            4.0</a:t>
            </a:r>
            <a:endParaRPr lang="en-US" dirty="0"/>
          </a:p>
        </p:txBody>
      </p:sp>
      <p:sp>
        <p:nvSpPr>
          <p:cNvPr id="16" name="TextBox 15"/>
          <p:cNvSpPr txBox="1"/>
          <p:nvPr/>
        </p:nvSpPr>
        <p:spPr>
          <a:xfrm>
            <a:off x="1485900" y="1447800"/>
            <a:ext cx="1403350" cy="369332"/>
          </a:xfrm>
          <a:prstGeom prst="rect">
            <a:avLst/>
          </a:prstGeom>
          <a:noFill/>
        </p:spPr>
        <p:txBody>
          <a:bodyPr wrap="square" rtlCol="0">
            <a:spAutoFit/>
          </a:bodyPr>
          <a:lstStyle/>
          <a:p>
            <a:r>
              <a:rPr lang="en-US" dirty="0" smtClean="0"/>
              <a:t>Aggressive </a:t>
            </a:r>
            <a:endParaRPr lang="en-US" dirty="0"/>
          </a:p>
        </p:txBody>
      </p:sp>
      <p:sp>
        <p:nvSpPr>
          <p:cNvPr id="18" name="TextBox 17"/>
          <p:cNvSpPr txBox="1"/>
          <p:nvPr/>
        </p:nvSpPr>
        <p:spPr>
          <a:xfrm>
            <a:off x="5178637" y="2205474"/>
            <a:ext cx="1403350" cy="369332"/>
          </a:xfrm>
          <a:prstGeom prst="rect">
            <a:avLst/>
          </a:prstGeom>
          <a:noFill/>
        </p:spPr>
        <p:txBody>
          <a:bodyPr wrap="square" rtlCol="0">
            <a:spAutoFit/>
          </a:bodyPr>
          <a:lstStyle/>
          <a:p>
            <a:r>
              <a:rPr lang="en-US" dirty="0" smtClean="0"/>
              <a:t>Balanced </a:t>
            </a:r>
            <a:endParaRPr lang="en-US" dirty="0"/>
          </a:p>
        </p:txBody>
      </p:sp>
      <p:sp>
        <p:nvSpPr>
          <p:cNvPr id="19" name="TextBox 18"/>
          <p:cNvSpPr txBox="1"/>
          <p:nvPr/>
        </p:nvSpPr>
        <p:spPr>
          <a:xfrm>
            <a:off x="6892925" y="3747254"/>
            <a:ext cx="1774825" cy="369332"/>
          </a:xfrm>
          <a:prstGeom prst="rect">
            <a:avLst/>
          </a:prstGeom>
          <a:noFill/>
        </p:spPr>
        <p:txBody>
          <a:bodyPr wrap="square" rtlCol="0">
            <a:spAutoFit/>
          </a:bodyPr>
          <a:lstStyle/>
          <a:p>
            <a:r>
              <a:rPr lang="en-US" dirty="0" smtClean="0"/>
              <a:t>Conservative </a:t>
            </a:r>
            <a:endParaRPr lang="en-US" dirty="0"/>
          </a:p>
        </p:txBody>
      </p:sp>
      <p:sp>
        <p:nvSpPr>
          <p:cNvPr id="17" name="TextBox 16"/>
          <p:cNvSpPr txBox="1"/>
          <p:nvPr/>
        </p:nvSpPr>
        <p:spPr>
          <a:xfrm>
            <a:off x="3879850" y="1087120"/>
            <a:ext cx="1298787" cy="369332"/>
          </a:xfrm>
          <a:prstGeom prst="rect">
            <a:avLst/>
          </a:prstGeom>
          <a:noFill/>
        </p:spPr>
        <p:txBody>
          <a:bodyPr wrap="square" rtlCol="0">
            <a:spAutoFit/>
          </a:bodyPr>
          <a:lstStyle/>
          <a:p>
            <a:r>
              <a:rPr lang="en-US" dirty="0" smtClean="0">
                <a:solidFill>
                  <a:schemeClr val="bg1">
                    <a:lumMod val="50000"/>
                  </a:schemeClr>
                </a:solidFill>
              </a:rPr>
              <a:t>Corporate</a:t>
            </a:r>
            <a:r>
              <a:rPr lang="en-US" dirty="0" smtClean="0"/>
              <a:t> </a:t>
            </a:r>
            <a:endParaRPr lang="en-US" dirty="0"/>
          </a:p>
        </p:txBody>
      </p:sp>
      <p:sp>
        <p:nvSpPr>
          <p:cNvPr id="21" name="TextBox 20"/>
          <p:cNvSpPr txBox="1"/>
          <p:nvPr/>
        </p:nvSpPr>
        <p:spPr>
          <a:xfrm>
            <a:off x="3338260" y="1649214"/>
            <a:ext cx="1840376" cy="369332"/>
          </a:xfrm>
          <a:prstGeom prst="rect">
            <a:avLst/>
          </a:prstGeom>
          <a:noFill/>
        </p:spPr>
        <p:txBody>
          <a:bodyPr wrap="square" rtlCol="0">
            <a:spAutoFit/>
          </a:bodyPr>
          <a:lstStyle/>
          <a:p>
            <a:r>
              <a:rPr lang="en-US" dirty="0" smtClean="0">
                <a:solidFill>
                  <a:schemeClr val="bg1">
                    <a:lumMod val="50000"/>
                  </a:schemeClr>
                </a:solidFill>
              </a:rPr>
              <a:t>Family Office </a:t>
            </a:r>
            <a:endParaRPr lang="en-US" dirty="0"/>
          </a:p>
        </p:txBody>
      </p:sp>
      <p:sp>
        <p:nvSpPr>
          <p:cNvPr id="22" name="TextBox 21"/>
          <p:cNvSpPr txBox="1"/>
          <p:nvPr/>
        </p:nvSpPr>
        <p:spPr>
          <a:xfrm>
            <a:off x="2616099" y="2251746"/>
            <a:ext cx="1840376" cy="369332"/>
          </a:xfrm>
          <a:prstGeom prst="rect">
            <a:avLst/>
          </a:prstGeom>
          <a:noFill/>
        </p:spPr>
        <p:txBody>
          <a:bodyPr wrap="square" rtlCol="0">
            <a:spAutoFit/>
          </a:bodyPr>
          <a:lstStyle/>
          <a:p>
            <a:r>
              <a:rPr lang="en-US" dirty="0" smtClean="0">
                <a:solidFill>
                  <a:schemeClr val="bg1">
                    <a:lumMod val="50000"/>
                  </a:schemeClr>
                </a:solidFill>
              </a:rPr>
              <a:t>Private Bank </a:t>
            </a:r>
            <a:endParaRPr lang="en-US" dirty="0"/>
          </a:p>
        </p:txBody>
      </p:sp>
      <p:sp>
        <p:nvSpPr>
          <p:cNvPr id="23" name="TextBox 22"/>
          <p:cNvSpPr txBox="1"/>
          <p:nvPr/>
        </p:nvSpPr>
        <p:spPr>
          <a:xfrm>
            <a:off x="3819314" y="3053878"/>
            <a:ext cx="1840376" cy="369332"/>
          </a:xfrm>
          <a:prstGeom prst="rect">
            <a:avLst/>
          </a:prstGeom>
          <a:noFill/>
        </p:spPr>
        <p:txBody>
          <a:bodyPr wrap="square" rtlCol="0">
            <a:spAutoFit/>
          </a:bodyPr>
          <a:lstStyle/>
          <a:p>
            <a:r>
              <a:rPr lang="en-US" dirty="0" smtClean="0">
                <a:solidFill>
                  <a:schemeClr val="bg1">
                    <a:lumMod val="50000"/>
                  </a:schemeClr>
                </a:solidFill>
              </a:rPr>
              <a:t>Retail Bank </a:t>
            </a:r>
            <a:endParaRPr lang="en-US" dirty="0"/>
          </a:p>
        </p:txBody>
      </p:sp>
      <p:sp>
        <p:nvSpPr>
          <p:cNvPr id="24" name="TextBox 23"/>
          <p:cNvSpPr txBox="1"/>
          <p:nvPr/>
        </p:nvSpPr>
        <p:spPr>
          <a:xfrm>
            <a:off x="3779196" y="3851394"/>
            <a:ext cx="1840376" cy="369332"/>
          </a:xfrm>
          <a:prstGeom prst="rect">
            <a:avLst/>
          </a:prstGeom>
          <a:noFill/>
        </p:spPr>
        <p:txBody>
          <a:bodyPr wrap="square" rtlCol="0">
            <a:spAutoFit/>
          </a:bodyPr>
          <a:lstStyle/>
          <a:p>
            <a:r>
              <a:rPr lang="en-US" dirty="0" smtClean="0">
                <a:solidFill>
                  <a:schemeClr val="bg1">
                    <a:lumMod val="50000"/>
                  </a:schemeClr>
                </a:solidFill>
              </a:rPr>
              <a:t>Institutional I&amp;B</a:t>
            </a:r>
            <a:endParaRPr lang="en-US" dirty="0"/>
          </a:p>
        </p:txBody>
      </p:sp>
      <p:sp>
        <p:nvSpPr>
          <p:cNvPr id="25" name="TextBox 24"/>
          <p:cNvSpPr txBox="1"/>
          <p:nvPr/>
        </p:nvSpPr>
        <p:spPr>
          <a:xfrm>
            <a:off x="5754224" y="2667000"/>
            <a:ext cx="2665876" cy="369332"/>
          </a:xfrm>
          <a:prstGeom prst="rect">
            <a:avLst/>
          </a:prstGeom>
          <a:noFill/>
        </p:spPr>
        <p:txBody>
          <a:bodyPr wrap="square" rtlCol="0">
            <a:spAutoFit/>
          </a:bodyPr>
          <a:lstStyle/>
          <a:p>
            <a:r>
              <a:rPr lang="en-US" dirty="0" smtClean="0">
                <a:solidFill>
                  <a:schemeClr val="bg1">
                    <a:lumMod val="50000"/>
                  </a:schemeClr>
                </a:solidFill>
              </a:rPr>
              <a:t>Sovereign Agency </a:t>
            </a:r>
            <a:endParaRPr lang="en-US" dirty="0"/>
          </a:p>
        </p:txBody>
      </p:sp>
      <p:sp>
        <p:nvSpPr>
          <p:cNvPr id="26" name="TextBox 25"/>
          <p:cNvSpPr txBox="1"/>
          <p:nvPr/>
        </p:nvSpPr>
        <p:spPr>
          <a:xfrm>
            <a:off x="6892926" y="3011240"/>
            <a:ext cx="703938" cy="369332"/>
          </a:xfrm>
          <a:prstGeom prst="rect">
            <a:avLst/>
          </a:prstGeom>
          <a:noFill/>
        </p:spPr>
        <p:txBody>
          <a:bodyPr wrap="square" rtlCol="0">
            <a:spAutoFit/>
          </a:bodyPr>
          <a:lstStyle/>
          <a:p>
            <a:r>
              <a:rPr lang="en-US" dirty="0" smtClean="0">
                <a:solidFill>
                  <a:schemeClr val="bg1">
                    <a:lumMod val="50000"/>
                  </a:schemeClr>
                </a:solidFill>
              </a:rPr>
              <a:t>SWF</a:t>
            </a:r>
            <a:endParaRPr lang="en-US" dirty="0"/>
          </a:p>
        </p:txBody>
      </p:sp>
      <p:sp>
        <p:nvSpPr>
          <p:cNvPr id="27" name="TextBox 26"/>
          <p:cNvSpPr txBox="1"/>
          <p:nvPr/>
        </p:nvSpPr>
        <p:spPr>
          <a:xfrm>
            <a:off x="7839988" y="3025127"/>
            <a:ext cx="703938" cy="369332"/>
          </a:xfrm>
          <a:prstGeom prst="rect">
            <a:avLst/>
          </a:prstGeom>
          <a:noFill/>
        </p:spPr>
        <p:txBody>
          <a:bodyPr wrap="square" rtlCol="0">
            <a:spAutoFit/>
          </a:bodyPr>
          <a:lstStyle/>
          <a:p>
            <a:r>
              <a:rPr lang="en-US" dirty="0" smtClean="0">
                <a:solidFill>
                  <a:schemeClr val="bg1">
                    <a:lumMod val="50000"/>
                  </a:schemeClr>
                </a:solidFill>
              </a:rPr>
              <a:t>IFA</a:t>
            </a:r>
            <a:endParaRPr lang="en-US" dirty="0"/>
          </a:p>
        </p:txBody>
      </p:sp>
      <p:cxnSp>
        <p:nvCxnSpPr>
          <p:cNvPr id="29" name="Straight Connector 28"/>
          <p:cNvCxnSpPr>
            <a:stCxn id="20" idx="0"/>
            <a:endCxn id="20" idx="2"/>
          </p:cNvCxnSpPr>
          <p:nvPr/>
        </p:nvCxnSpPr>
        <p:spPr>
          <a:xfrm>
            <a:off x="4953000" y="685800"/>
            <a:ext cx="0" cy="411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8" name="Straight Connector 2047"/>
          <p:cNvCxnSpPr>
            <a:stCxn id="20" idx="1"/>
          </p:cNvCxnSpPr>
          <p:nvPr/>
        </p:nvCxnSpPr>
        <p:spPr>
          <a:xfrm>
            <a:off x="990600" y="2743200"/>
            <a:ext cx="7842250" cy="279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1" name="Straight Connector 2050"/>
          <p:cNvCxnSpPr/>
          <p:nvPr/>
        </p:nvCxnSpPr>
        <p:spPr>
          <a:xfrm flipH="1">
            <a:off x="990600" y="685800"/>
            <a:ext cx="4763624" cy="273741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054351" y="1315575"/>
            <a:ext cx="5838678" cy="348502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0" name="Subtitle 3"/>
          <p:cNvSpPr txBox="1">
            <a:spLocks/>
          </p:cNvSpPr>
          <p:nvPr/>
        </p:nvSpPr>
        <p:spPr>
          <a:xfrm>
            <a:off x="381000" y="0"/>
            <a:ext cx="8305800" cy="4572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b="1" i="0" u="none" strike="noStrike" kern="1200" cap="none" spc="0" normalizeH="0" baseline="0" noProof="0" dirty="0" smtClean="0">
                <a:ln>
                  <a:noFill/>
                </a:ln>
                <a:solidFill>
                  <a:srgbClr val="0E1B42"/>
                </a:solidFill>
                <a:effectLst/>
                <a:uLnTx/>
                <a:uFillTx/>
                <a:latin typeface="+mn-lt"/>
                <a:ea typeface="+mn-ea"/>
                <a:cs typeface="+mn-cs"/>
              </a:rPr>
              <a:t>Relative time horizons and target returns for GCC investor segments</a:t>
            </a:r>
          </a:p>
        </p:txBody>
      </p:sp>
      <p:sp>
        <p:nvSpPr>
          <p:cNvPr id="31" name="Subtitle 3"/>
          <p:cNvSpPr txBox="1">
            <a:spLocks/>
          </p:cNvSpPr>
          <p:nvPr/>
        </p:nvSpPr>
        <p:spPr>
          <a:xfrm>
            <a:off x="0" y="5638800"/>
            <a:ext cx="9906000" cy="762000"/>
          </a:xfrm>
          <a:prstGeom prst="rect">
            <a:avLst/>
          </a:prstGeom>
        </p:spPr>
        <p:txBody>
          <a:bodyPr/>
          <a:lstStyle/>
          <a:p>
            <a:pPr marL="342900" marR="0" lvl="0" indent="-342900" defTabSz="457200" rtl="0" eaLnBrk="0" fontAlgn="base" latinLnBrk="0" hangingPunct="0">
              <a:spcBef>
                <a:spcPct val="0"/>
              </a:spcBef>
              <a:buClrTx/>
              <a:buSzTx/>
              <a:buFont typeface="Arial" pitchFamily="34" charset="0"/>
              <a:buNone/>
              <a:tabLst/>
              <a:defRPr/>
            </a:pPr>
            <a:r>
              <a:rPr kumimoji="0" lang="en-US" sz="1100" b="1" i="0" u="none" strike="noStrike" kern="1200" cap="none" spc="0" normalizeH="0" baseline="0" noProof="0" dirty="0" smtClean="0">
                <a:ln>
                  <a:noFill/>
                </a:ln>
                <a:solidFill>
                  <a:srgbClr val="0E1B42"/>
                </a:solidFill>
                <a:effectLst/>
                <a:uLnTx/>
                <a:uFillTx/>
                <a:latin typeface="+mn-lt"/>
                <a:ea typeface="+mn-ea"/>
                <a:cs typeface="+mn-cs"/>
              </a:rPr>
              <a:t>Note that average s are calculated as the weighted mid-point between time horizon and target return categories and x/y axis figures</a:t>
            </a:r>
            <a:r>
              <a:rPr kumimoji="0" lang="en-US" sz="1100" b="1" i="0" u="none" strike="noStrike" kern="1200" cap="none" spc="0" normalizeH="0" noProof="0" dirty="0" smtClean="0">
                <a:ln>
                  <a:noFill/>
                </a:ln>
                <a:solidFill>
                  <a:srgbClr val="0E1B42"/>
                </a:solidFill>
                <a:effectLst/>
                <a:uLnTx/>
                <a:uFillTx/>
                <a:latin typeface="+mn-lt"/>
                <a:ea typeface="+mn-ea"/>
                <a:cs typeface="+mn-cs"/>
              </a:rPr>
              <a:t> a</a:t>
            </a:r>
            <a:r>
              <a:rPr lang="en-US" sz="1100" b="1" dirty="0" smtClean="0">
                <a:solidFill>
                  <a:srgbClr val="0E1B42"/>
                </a:solidFill>
              </a:rPr>
              <a:t>re relative to</a:t>
            </a:r>
          </a:p>
          <a:p>
            <a:pPr marL="342900" marR="0" lvl="0" indent="-342900" defTabSz="457200" rtl="0" eaLnBrk="0" fontAlgn="base" latinLnBrk="0" hangingPunct="0">
              <a:spcBef>
                <a:spcPct val="0"/>
              </a:spcBef>
              <a:buClrTx/>
              <a:buSzTx/>
              <a:buFont typeface="Arial" pitchFamily="34" charset="0"/>
              <a:buNone/>
              <a:tabLst/>
              <a:defRPr/>
            </a:pPr>
            <a:r>
              <a:rPr lang="en-US" sz="1100" b="1" dirty="0" smtClean="0">
                <a:solidFill>
                  <a:srgbClr val="0E1B42"/>
                </a:solidFill>
              </a:rPr>
              <a:t>the mean time horizon and target return respectively, </a:t>
            </a:r>
            <a:endParaRPr kumimoji="0" lang="en-US" sz="1100" b="1" i="0" u="none" strike="noStrike" kern="1200" cap="none" spc="0" normalizeH="0" baseline="0" noProof="0" dirty="0" smtClean="0">
              <a:ln>
                <a:noFill/>
              </a:ln>
              <a:solidFill>
                <a:srgbClr val="0E1B42"/>
              </a:solidFill>
              <a:effectLst/>
              <a:uLnTx/>
              <a:uFillTx/>
              <a:latin typeface="+mn-lt"/>
              <a:ea typeface="+mn-ea"/>
              <a:cs typeface="+mn-cs"/>
            </a:endParaRPr>
          </a:p>
        </p:txBody>
      </p:sp>
    </p:spTree>
    <p:extLst>
      <p:ext uri="{BB962C8B-B14F-4D97-AF65-F5344CB8AC3E}">
        <p14:creationId xmlns="" xmlns:p14="http://schemas.microsoft.com/office/powerpoint/2010/main" xmlns:mv="urn:schemas-microsoft-com:mac:vml" xmlns:mc="http://schemas.openxmlformats.org/markup-compatibility/2006" val="360139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381000" y="457200"/>
          <a:ext cx="8839200" cy="5105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txBox="1">
            <a:spLocks/>
          </p:cNvSpPr>
          <p:nvPr/>
        </p:nvSpPr>
        <p:spPr>
          <a:xfrm>
            <a:off x="762000" y="5486400"/>
            <a:ext cx="8305800" cy="7620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3</a:t>
            </a:r>
            <a:r>
              <a:rPr kumimoji="0" lang="en-US" sz="1200" b="1" i="0" u="none" strike="noStrike" kern="1200" cap="none" spc="0" normalizeH="0" noProof="0" dirty="0" smtClean="0">
                <a:ln>
                  <a:noFill/>
                </a:ln>
                <a:solidFill>
                  <a:srgbClr val="0E1B42"/>
                </a:solidFill>
                <a:effectLst/>
                <a:uLnTx/>
                <a:uFillTx/>
                <a:latin typeface="+mn-lt"/>
                <a:ea typeface="+mn-ea"/>
                <a:cs typeface="+mn-cs"/>
              </a:rPr>
              <a:t> = neutral, 2 or 4 = slight preference, 1 or 5 = strong preference</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baseline="0" dirty="0" smtClean="0">
                <a:solidFill>
                  <a:srgbClr val="0E1B42"/>
                </a:solidFill>
              </a:rPr>
              <a:t>Respondent</a:t>
            </a:r>
            <a:r>
              <a:rPr lang="en-US" sz="1200" b="1" dirty="0" smtClean="0">
                <a:solidFill>
                  <a:srgbClr val="0E1B42"/>
                </a:solidFill>
              </a:rPr>
              <a:t> sample split is Corporate = 12, Family office = 16</a:t>
            </a:r>
            <a:endParaRPr kumimoji="0" lang="en-US" sz="1200" b="1" i="0" u="none" strike="noStrike" kern="1200" cap="none" spc="0" normalizeH="0" baseline="0" noProof="0" dirty="0" smtClean="0">
              <a:ln>
                <a:noFill/>
              </a:ln>
              <a:solidFill>
                <a:srgbClr val="0E1B42"/>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609600" y="457200"/>
          <a:ext cx="83820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txBox="1">
            <a:spLocks/>
          </p:cNvSpPr>
          <p:nvPr/>
        </p:nvSpPr>
        <p:spPr>
          <a:xfrm>
            <a:off x="609600" y="5683250"/>
            <a:ext cx="7185290" cy="641350"/>
          </a:xfrm>
          <a:prstGeom prst="rect">
            <a:avLst/>
          </a:prstGeom>
        </p:spPr>
        <p:txBody>
          <a:bodyPr/>
          <a:lstStyle/>
          <a:p>
            <a:pPr marL="342900" marR="0" lvl="0" indent="-342900" algn="l" defTabSz="457200" rtl="0" eaLnBrk="0" fontAlgn="base" latinLnBrk="0" hangingPunct="0">
              <a:lnSpc>
                <a:spcPts val="1800"/>
              </a:lnSpc>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Standard deviations calculated as an average</a:t>
            </a:r>
            <a:r>
              <a:rPr kumimoji="0" lang="en-US" sz="1200" b="1" i="0" u="none" strike="noStrike" kern="1200" cap="none" spc="0" normalizeH="0" noProof="0" dirty="0" smtClean="0">
                <a:ln>
                  <a:noFill/>
                </a:ln>
                <a:solidFill>
                  <a:srgbClr val="0E1B42"/>
                </a:solidFill>
                <a:effectLst/>
                <a:uLnTx/>
                <a:uFillTx/>
                <a:latin typeface="+mn-lt"/>
                <a:ea typeface="+mn-ea"/>
                <a:cs typeface="+mn-cs"/>
              </a:rPr>
              <a:t> of underlying segments</a:t>
            </a:r>
            <a:endParaRPr kumimoji="0" lang="en-US" sz="1200" b="1" i="0" u="none" strike="noStrike" kern="1200" cap="none" spc="0" normalizeH="0" baseline="0" noProof="0" dirty="0">
              <a:ln>
                <a:noFill/>
              </a:ln>
              <a:solidFill>
                <a:srgbClr val="0E1B42"/>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4724400" y="457200"/>
          <a:ext cx="4419600" cy="4191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nvGraphicFramePr>
        <p:xfrm>
          <a:off x="381000" y="381000"/>
          <a:ext cx="45720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Subtitle 3"/>
          <p:cNvSpPr txBox="1">
            <a:spLocks/>
          </p:cNvSpPr>
          <p:nvPr/>
        </p:nvSpPr>
        <p:spPr>
          <a:xfrm>
            <a:off x="609600" y="5683250"/>
            <a:ext cx="3962400" cy="64135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all respondents are included except</a:t>
            </a:r>
          </a:p>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noProof="0" dirty="0" smtClean="0">
                <a:ln>
                  <a:noFill/>
                </a:ln>
                <a:solidFill>
                  <a:srgbClr val="0E1B42"/>
                </a:solidFill>
                <a:effectLst/>
                <a:uLnTx/>
                <a:uFillTx/>
                <a:latin typeface="+mn-lt"/>
                <a:ea typeface="+mn-ea"/>
                <a:cs typeface="+mn-cs"/>
              </a:rPr>
              <a:t>Sovereigns total sample = 90</a:t>
            </a:r>
            <a:endParaRPr kumimoji="0" lang="en-US" sz="1200" b="1" i="0" u="none" strike="noStrike" kern="1200" cap="none" spc="0" normalizeH="0" baseline="0" noProof="0" dirty="0">
              <a:ln>
                <a:noFill/>
              </a:ln>
              <a:solidFill>
                <a:srgbClr val="0E1B42"/>
              </a:solidFill>
              <a:effectLst/>
              <a:uLnTx/>
              <a:uFillTx/>
              <a:latin typeface="+mn-lt"/>
              <a:ea typeface="+mn-ea"/>
              <a:cs typeface="+mn-cs"/>
            </a:endParaRPr>
          </a:p>
        </p:txBody>
      </p:sp>
      <p:sp>
        <p:nvSpPr>
          <p:cNvPr id="8" name="Subtitle 3"/>
          <p:cNvSpPr txBox="1">
            <a:spLocks/>
          </p:cNvSpPr>
          <p:nvPr/>
        </p:nvSpPr>
        <p:spPr>
          <a:xfrm>
            <a:off x="5257800" y="4724400"/>
            <a:ext cx="3657600" cy="1447800"/>
          </a:xfrm>
          <a:prstGeom prst="rect">
            <a:avLst/>
          </a:prstGeom>
        </p:spPr>
        <p:txBody>
          <a:bodyPr/>
          <a:lstStyle/>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Note that all respondents are included</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dirty="0" smtClean="0">
                <a:solidFill>
                  <a:srgbClr val="0E1B42"/>
                </a:solidFill>
              </a:rPr>
              <a:t>Total sample = 108; Sample split is</a:t>
            </a:r>
          </a:p>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Sovereigns</a:t>
            </a:r>
            <a:r>
              <a:rPr kumimoji="0" lang="en-US" sz="1200" b="1" i="0" u="none" strike="noStrike" kern="1200" cap="none" spc="0" normalizeH="0" noProof="0" dirty="0" smtClean="0">
                <a:ln>
                  <a:noFill/>
                </a:ln>
                <a:solidFill>
                  <a:srgbClr val="0E1B42"/>
                </a:solidFill>
                <a:effectLst/>
                <a:uLnTx/>
                <a:uFillTx/>
                <a:latin typeface="+mn-lt"/>
                <a:ea typeface="+mn-ea"/>
                <a:cs typeface="+mn-cs"/>
              </a:rPr>
              <a:t> = 18</a:t>
            </a:r>
          </a:p>
          <a:p>
            <a:pPr marL="342900" marR="0" lvl="0" indent="-342900" defTabSz="457200" rtl="0" eaLnBrk="0" fontAlgn="base" latinLnBrk="0" hangingPunct="0">
              <a:spcBef>
                <a:spcPct val="0"/>
              </a:spcBef>
              <a:spcAft>
                <a:spcPts val="450"/>
              </a:spcAft>
              <a:buClrTx/>
              <a:buSzTx/>
              <a:buFont typeface="Arial" pitchFamily="34" charset="0"/>
              <a:buNone/>
              <a:tabLst/>
              <a:defRPr/>
            </a:pPr>
            <a:r>
              <a:rPr lang="en-US" sz="1200" b="1" baseline="0" dirty="0" smtClean="0">
                <a:solidFill>
                  <a:srgbClr val="0E1B42"/>
                </a:solidFill>
              </a:rPr>
              <a:t>Expatriates</a:t>
            </a:r>
            <a:r>
              <a:rPr lang="en-US" sz="1200" b="1" dirty="0" smtClean="0">
                <a:solidFill>
                  <a:srgbClr val="0E1B42"/>
                </a:solidFill>
              </a:rPr>
              <a:t> = 34</a:t>
            </a:r>
          </a:p>
          <a:p>
            <a:pPr marL="342900" marR="0" lvl="0" indent="-342900" defTabSz="457200" rtl="0" eaLnBrk="0" fontAlgn="base" latinLnBrk="0" hangingPunct="0">
              <a:spcBef>
                <a:spcPct val="0"/>
              </a:spcBef>
              <a:spcAft>
                <a:spcPts val="450"/>
              </a:spcAft>
              <a:buClrTx/>
              <a:buSzTx/>
              <a:buFont typeface="Arial" pitchFamily="34" charset="0"/>
              <a:buNone/>
              <a:tabLst/>
              <a:defRPr/>
            </a:pPr>
            <a:r>
              <a:rPr kumimoji="0" lang="en-US" sz="1200" b="1" i="0" u="none" strike="noStrike" kern="1200" cap="none" spc="0" normalizeH="0" baseline="0" noProof="0" dirty="0" smtClean="0">
                <a:ln>
                  <a:noFill/>
                </a:ln>
                <a:solidFill>
                  <a:srgbClr val="0E1B42"/>
                </a:solidFill>
                <a:effectLst/>
                <a:uLnTx/>
                <a:uFillTx/>
                <a:latin typeface="+mn-lt"/>
                <a:ea typeface="+mn-ea"/>
                <a:cs typeface="+mn-cs"/>
              </a:rPr>
              <a:t>GCC</a:t>
            </a:r>
            <a:r>
              <a:rPr kumimoji="0" lang="en-US" sz="1200" b="1" i="0" u="none" strike="noStrike" kern="1200" cap="none" spc="0" normalizeH="0" noProof="0" dirty="0" smtClean="0">
                <a:ln>
                  <a:noFill/>
                </a:ln>
                <a:solidFill>
                  <a:srgbClr val="0E1B42"/>
                </a:solidFill>
                <a:effectLst/>
                <a:uLnTx/>
                <a:uFillTx/>
                <a:latin typeface="+mn-lt"/>
                <a:ea typeface="+mn-ea"/>
                <a:cs typeface="+mn-cs"/>
              </a:rPr>
              <a:t> investors = 56</a:t>
            </a:r>
            <a:endParaRPr kumimoji="0" lang="en-US" sz="1200" b="1" i="0" u="none" strike="noStrike" kern="1200" cap="none" spc="0" normalizeH="0" baseline="0" noProof="0" dirty="0">
              <a:ln>
                <a:noFill/>
              </a:ln>
              <a:solidFill>
                <a:srgbClr val="0E1B42"/>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14_Emirates_NBD">
  <a:themeElements>
    <a:clrScheme name="12_Emirates_NBD 2">
      <a:dk1>
        <a:srgbClr val="0E1B42"/>
      </a:dk1>
      <a:lt1>
        <a:srgbClr val="FFFFFF"/>
      </a:lt1>
      <a:dk2>
        <a:srgbClr val="0E1B42"/>
      </a:dk2>
      <a:lt2>
        <a:srgbClr val="D8DBDD"/>
      </a:lt2>
      <a:accent1>
        <a:srgbClr val="0E1B42"/>
      </a:accent1>
      <a:accent2>
        <a:srgbClr val="7F7F7F"/>
      </a:accent2>
      <a:accent3>
        <a:srgbClr val="FFFFFF"/>
      </a:accent3>
      <a:accent4>
        <a:srgbClr val="0A1537"/>
      </a:accent4>
      <a:accent5>
        <a:srgbClr val="AAABB0"/>
      </a:accent5>
      <a:accent6>
        <a:srgbClr val="727272"/>
      </a:accent6>
      <a:hlink>
        <a:srgbClr val="9DA5AB"/>
      </a:hlink>
      <a:folHlink>
        <a:srgbClr val="A1A7CA"/>
      </a:folHlink>
    </a:clrScheme>
    <a:fontScheme name="13_Emirates_NBD">
      <a:majorFont>
        <a:latin typeface=""/>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2_Emirates_NBD 1">
        <a:dk1>
          <a:srgbClr val="0E1B42"/>
        </a:dk1>
        <a:lt1>
          <a:srgbClr val="FFFFFF"/>
        </a:lt1>
        <a:dk2>
          <a:srgbClr val="0E1B42"/>
        </a:dk2>
        <a:lt2>
          <a:srgbClr val="D8DBDD"/>
        </a:lt2>
        <a:accent1>
          <a:srgbClr val="0E1B42"/>
        </a:accent1>
        <a:accent2>
          <a:srgbClr val="7F7F7F"/>
        </a:accent2>
        <a:accent3>
          <a:srgbClr val="FFFFFF"/>
        </a:accent3>
        <a:accent4>
          <a:srgbClr val="0A1537"/>
        </a:accent4>
        <a:accent5>
          <a:srgbClr val="AAABB0"/>
        </a:accent5>
        <a:accent6>
          <a:srgbClr val="727272"/>
        </a:accent6>
        <a:hlink>
          <a:srgbClr val="D8DBDD"/>
        </a:hlink>
        <a:folHlink>
          <a:srgbClr val="A1A7CA"/>
        </a:folHlink>
      </a:clrScheme>
      <a:clrMap bg1="lt1" tx1="dk1" bg2="lt2" tx2="dk2" accent1="accent1" accent2="accent2" accent3="accent3" accent4="accent4" accent5="accent5" accent6="accent6" hlink="hlink" folHlink="folHlink"/>
    </a:extraClrScheme>
    <a:extraClrScheme>
      <a:clrScheme name="12_Emirates_NBD 2">
        <a:dk1>
          <a:srgbClr val="0E1B42"/>
        </a:dk1>
        <a:lt1>
          <a:srgbClr val="FFFFFF"/>
        </a:lt1>
        <a:dk2>
          <a:srgbClr val="0E1B42"/>
        </a:dk2>
        <a:lt2>
          <a:srgbClr val="D8DBDD"/>
        </a:lt2>
        <a:accent1>
          <a:srgbClr val="0E1B42"/>
        </a:accent1>
        <a:accent2>
          <a:srgbClr val="7F7F7F"/>
        </a:accent2>
        <a:accent3>
          <a:srgbClr val="FFFFFF"/>
        </a:accent3>
        <a:accent4>
          <a:srgbClr val="0A1537"/>
        </a:accent4>
        <a:accent5>
          <a:srgbClr val="AAABB0"/>
        </a:accent5>
        <a:accent6>
          <a:srgbClr val="727272"/>
        </a:accent6>
        <a:hlink>
          <a:srgbClr val="9DA5AB"/>
        </a:hlink>
        <a:folHlink>
          <a:srgbClr val="A1A7C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1742</TotalTime>
  <Words>1187</Words>
  <Application>Microsoft Office PowerPoint</Application>
  <PresentationFormat>A4 Paper (210x297 mm)</PresentationFormat>
  <Paragraphs>272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14_Emirates_NBD</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The GCC’s Sovereign Wealth Funds</vt:lpstr>
      <vt:lpstr>Each SWF has an investment strategy</vt:lpstr>
      <vt:lpstr>SWFs are a prominent investor class</vt:lpstr>
      <vt:lpstr>Conclusion  SWF’s motives are still unclear. What is clear is that after two financial crisis they have scooped up substantial stakes across important names and industries across the globe.  Transparency is an issue  What’s next for SWFs?  Transfer of knowledge through international joint ventures, mitigate economic downturns through usage of their wealth to spur economic growth, enhance regional and international co-operation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Shahab S. Almoosa</dc:creator>
  <cp:lastModifiedBy>GDU18504</cp:lastModifiedBy>
  <cp:revision>70</cp:revision>
  <dcterms:created xsi:type="dcterms:W3CDTF">2012-01-03T17:24:06Z</dcterms:created>
  <dcterms:modified xsi:type="dcterms:W3CDTF">2012-01-04T05:53:29Z</dcterms:modified>
</cp:coreProperties>
</file>