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4" r:id="rId30"/>
    <p:sldId id="295" r:id="rId31"/>
    <p:sldId id="296" r:id="rId32"/>
    <p:sldId id="297" r:id="rId33"/>
    <p:sldId id="298" r:id="rId34"/>
    <p:sldId id="299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71" autoAdjust="0"/>
  </p:normalViewPr>
  <p:slideViewPr>
    <p:cSldViewPr>
      <p:cViewPr varScale="1">
        <p:scale>
          <a:sx n="67" d="100"/>
          <a:sy n="67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B07712-1C43-45A9-AE88-1BE4949F6AFD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B37758-3BFA-4F73-81F0-53E1208A0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Villanova Program:</a:t>
            </a:r>
            <a:br>
              <a:rPr lang="en-US" dirty="0" smtClean="0"/>
            </a:br>
            <a:r>
              <a:rPr lang="en-US" dirty="0" smtClean="0"/>
              <a:t>Negotiation and the Gulf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E. Van Genderen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Interests &gt; options &gt; agreements </a:t>
            </a:r>
          </a:p>
          <a:p>
            <a:endParaRPr lang="en-US" dirty="0" smtClean="0"/>
          </a:p>
          <a:p>
            <a:r>
              <a:rPr lang="en-US" dirty="0" smtClean="0"/>
              <a:t>Options bring opportunity</a:t>
            </a:r>
          </a:p>
          <a:p>
            <a:endParaRPr lang="en-US" dirty="0" smtClean="0"/>
          </a:p>
          <a:p>
            <a:r>
              <a:rPr lang="en-US" dirty="0" smtClean="0"/>
              <a:t>Generate many options</a:t>
            </a:r>
          </a:p>
          <a:p>
            <a:endParaRPr lang="en-US" dirty="0" smtClean="0"/>
          </a:p>
          <a:p>
            <a:r>
              <a:rPr lang="en-US" dirty="0" smtClean="0"/>
              <a:t>Options ‘expand the pie.’</a:t>
            </a:r>
          </a:p>
          <a:p>
            <a:endParaRPr lang="en-US" dirty="0" smtClean="0"/>
          </a:p>
          <a:p>
            <a:r>
              <a:rPr lang="en-US" dirty="0" smtClean="0"/>
              <a:t>‘First create, then evaluate.’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Yardstick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Standards act as established, objective, and independent measurements</a:t>
            </a:r>
          </a:p>
          <a:p>
            <a:endParaRPr lang="en-US" dirty="0" smtClean="0"/>
          </a:p>
          <a:p>
            <a:r>
              <a:rPr lang="en-US" dirty="0" smtClean="0"/>
              <a:t>Common standards incl.: market rates, the law, fairness, ethics and morals, scientific criteria, technical standards, norms and precedence, etc.</a:t>
            </a:r>
          </a:p>
          <a:p>
            <a:endParaRPr lang="en-US" dirty="0" smtClean="0"/>
          </a:p>
          <a:p>
            <a:r>
              <a:rPr lang="en-US" dirty="0" smtClean="0"/>
              <a:t>Standards help us ‘divide the pie.’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 negotiations with alternatives</a:t>
            </a:r>
          </a:p>
          <a:p>
            <a:endParaRPr lang="en-US" dirty="0" smtClean="0"/>
          </a:p>
          <a:p>
            <a:r>
              <a:rPr lang="en-US" dirty="0" smtClean="0"/>
              <a:t>Know your BATNA</a:t>
            </a:r>
          </a:p>
          <a:p>
            <a:endParaRPr lang="en-US" dirty="0" smtClean="0"/>
          </a:p>
          <a:p>
            <a:r>
              <a:rPr lang="en-US" dirty="0" smtClean="0"/>
              <a:t>BATNA = Best Alternative To not reaching an Agreement</a:t>
            </a:r>
          </a:p>
          <a:p>
            <a:endParaRPr lang="en-US" dirty="0" smtClean="0"/>
          </a:p>
          <a:p>
            <a:r>
              <a:rPr lang="en-US" dirty="0" smtClean="0"/>
              <a:t>Your BATNA is your ‘walk away’ plan.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Your BATNA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Negotiation power and BATNA </a:t>
            </a:r>
          </a:p>
          <a:p>
            <a:r>
              <a:rPr lang="en-US" dirty="0" smtClean="0"/>
              <a:t>Your BATNA is your basic measuring stick for any agreement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can you do on your own to satisfy your interests?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can you do </a:t>
            </a:r>
            <a:r>
              <a:rPr lang="en-US" i="1" dirty="0" smtClean="0"/>
              <a:t>directly</a:t>
            </a:r>
            <a:r>
              <a:rPr lang="en-US" dirty="0" smtClean="0"/>
              <a:t> to the other side to make them </a:t>
            </a:r>
            <a:r>
              <a:rPr lang="en-US" i="1" dirty="0" smtClean="0"/>
              <a:t>respect</a:t>
            </a:r>
            <a:r>
              <a:rPr lang="en-US" dirty="0" smtClean="0"/>
              <a:t> your interests?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Resort to a </a:t>
            </a:r>
            <a:r>
              <a:rPr lang="en-US" i="1" dirty="0" smtClean="0"/>
              <a:t>third</a:t>
            </a:r>
            <a:r>
              <a:rPr lang="en-US" dirty="0" smtClean="0"/>
              <a:t> party 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 proposal needs to satisfy:</a:t>
            </a:r>
          </a:p>
          <a:p>
            <a:pPr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Your interests; better than your BATNA, and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Their interests better than you believe their BATNA to be; and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Should be based on fair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(continued)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option </a:t>
            </a:r>
            <a:r>
              <a:rPr lang="en-US" dirty="0" err="1" smtClean="0"/>
              <a:t>viz</a:t>
            </a:r>
            <a:r>
              <a:rPr lang="en-US" dirty="0" smtClean="0"/>
              <a:t> a proposal (commitment)</a:t>
            </a:r>
          </a:p>
          <a:p>
            <a:endParaRPr lang="en-US" dirty="0" smtClean="0"/>
          </a:p>
          <a:p>
            <a:r>
              <a:rPr lang="en-US" dirty="0" smtClean="0"/>
              <a:t>You should have 3 proposals in mind: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Your best case proposal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 less-than-perfect but proposal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Your ‘bottom line’; which should be at least slightly  better than your BATNA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Prepare! Rehearse! </a:t>
            </a:r>
            <a:r>
              <a:rPr lang="en-US" b="1" smtClean="0"/>
              <a:t>Get feedback!</a:t>
            </a:r>
            <a:endParaRPr lang="en-US" b="1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React; Go to the Balcony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‘Action provokes reaction and reaction provokes counteraction.’</a:t>
            </a:r>
          </a:p>
          <a:p>
            <a:endParaRPr lang="en-US" dirty="0" smtClean="0"/>
          </a:p>
          <a:p>
            <a:r>
              <a:rPr lang="en-US" dirty="0" smtClean="0"/>
              <a:t>Natural behavior – react without thinking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Common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1: Striking Back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it works – more often than not, it serves to justify their position and tactic</a:t>
            </a:r>
          </a:p>
          <a:p>
            <a:endParaRPr lang="en-US" dirty="0" smtClean="0"/>
          </a:p>
          <a:p>
            <a:r>
              <a:rPr lang="en-US" dirty="0" smtClean="0"/>
              <a:t>Keep in mind your interests and relationships</a:t>
            </a:r>
          </a:p>
          <a:p>
            <a:endParaRPr lang="en-US" dirty="0" smtClean="0"/>
          </a:p>
          <a:p>
            <a:r>
              <a:rPr lang="en-US" dirty="0" smtClean="0"/>
              <a:t>Change to a game you know well – their game suits them – not you</a:t>
            </a:r>
          </a:p>
          <a:p>
            <a:endParaRPr lang="en-US" dirty="0" smtClean="0"/>
          </a:p>
          <a:p>
            <a:r>
              <a:rPr lang="en-US" dirty="0" smtClean="0"/>
              <a:t>Playing ‘hardball’ damages relationships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In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opposite to striking back…</a:t>
            </a:r>
          </a:p>
          <a:p>
            <a:endParaRPr lang="en-US" dirty="0" smtClean="0"/>
          </a:p>
          <a:p>
            <a:r>
              <a:rPr lang="en-US" dirty="0" smtClean="0"/>
              <a:t>Pressure</a:t>
            </a:r>
          </a:p>
          <a:p>
            <a:endParaRPr lang="en-US" dirty="0" smtClean="0"/>
          </a:p>
          <a:p>
            <a:r>
              <a:rPr lang="en-US" dirty="0" smtClean="0"/>
              <a:t>Guilt</a:t>
            </a:r>
          </a:p>
          <a:p>
            <a:endParaRPr lang="en-US" dirty="0" smtClean="0"/>
          </a:p>
          <a:p>
            <a:r>
              <a:rPr lang="en-US" dirty="0" smtClean="0"/>
              <a:t>Coercion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Unsatisfactory agreements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In (continued)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rewards the wrong side</a:t>
            </a:r>
          </a:p>
          <a:p>
            <a:endParaRPr lang="en-US" dirty="0" smtClean="0"/>
          </a:p>
          <a:p>
            <a:r>
              <a:rPr lang="en-US" dirty="0" smtClean="0"/>
              <a:t>It sets precedence, and creates impressions and reputations (weakness)</a:t>
            </a:r>
          </a:p>
          <a:p>
            <a:endParaRPr lang="en-US" dirty="0" smtClean="0"/>
          </a:p>
          <a:p>
            <a:r>
              <a:rPr lang="en-US" dirty="0" smtClean="0"/>
              <a:t>‘An appeaser is one who believes if you keep throwing steaks to a tiger, the tiger will eventually turn vegetarian.’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emotions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distrust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Off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off a relationship</a:t>
            </a:r>
          </a:p>
          <a:p>
            <a:endParaRPr lang="en-US" dirty="0" smtClean="0"/>
          </a:p>
          <a:p>
            <a:r>
              <a:rPr lang="en-US" dirty="0" smtClean="0"/>
              <a:t>Can be a costly strategy</a:t>
            </a:r>
          </a:p>
          <a:p>
            <a:endParaRPr lang="en-US" dirty="0" smtClean="0"/>
          </a:p>
          <a:p>
            <a:r>
              <a:rPr lang="en-US" dirty="0" smtClean="0"/>
              <a:t>Avoidance can be a powerful strategy – for a time.</a:t>
            </a:r>
          </a:p>
          <a:p>
            <a:endParaRPr lang="en-US" dirty="0" smtClean="0"/>
          </a:p>
          <a:p>
            <a:r>
              <a:rPr lang="en-US" dirty="0" smtClean="0"/>
              <a:t>‘One who always breaks off goes nowhere, because they are always starting over.’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Dangers of Reacting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Iranian hostage crisis (1979-1981)</a:t>
            </a:r>
          </a:p>
          <a:p>
            <a:endParaRPr lang="en-US" dirty="0" smtClean="0"/>
          </a:p>
          <a:p>
            <a:r>
              <a:rPr lang="en-US" dirty="0" smtClean="0"/>
              <a:t>Reacting distorts our power of reason, our mental balance, and our focus</a:t>
            </a:r>
          </a:p>
          <a:p>
            <a:endParaRPr lang="en-US" dirty="0" smtClean="0"/>
          </a:p>
          <a:p>
            <a:r>
              <a:rPr lang="en-US" dirty="0" smtClean="0"/>
              <a:t>Democratic </a:t>
            </a:r>
            <a:r>
              <a:rPr lang="en-US" dirty="0" err="1" smtClean="0"/>
              <a:t>viz</a:t>
            </a:r>
            <a:r>
              <a:rPr lang="en-US" dirty="0" smtClean="0"/>
              <a:t> non-democratic nations</a:t>
            </a:r>
          </a:p>
          <a:p>
            <a:endParaRPr lang="en-US" dirty="0" smtClean="0"/>
          </a:p>
          <a:p>
            <a:r>
              <a:rPr lang="en-US" dirty="0" smtClean="0"/>
              <a:t>The other side gains power in relation to its ability to make you react.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the Balcony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 have </a:t>
            </a:r>
            <a:r>
              <a:rPr lang="en-US" b="1" dirty="0" smtClean="0"/>
              <a:t>unilateral</a:t>
            </a:r>
            <a:r>
              <a:rPr lang="en-US" dirty="0" smtClean="0"/>
              <a:t> power…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you are under pressure or attack – get objectivity.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Detach mentally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Keep your eye on your objective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Their Tactic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categories of tactics: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Stone Walls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Attacks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Tricks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Neutralize the Tactic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 the Tactic</a:t>
            </a:r>
          </a:p>
          <a:p>
            <a:endParaRPr lang="en-US" dirty="0" smtClean="0"/>
          </a:p>
          <a:p>
            <a:r>
              <a:rPr lang="en-US" dirty="0" smtClean="0"/>
              <a:t>‘Good Cop, Bad Cop’</a:t>
            </a:r>
          </a:p>
          <a:p>
            <a:endParaRPr lang="en-US" dirty="0" smtClean="0"/>
          </a:p>
          <a:p>
            <a:r>
              <a:rPr lang="en-US" dirty="0" smtClean="0"/>
              <a:t>Lies are the most difficult</a:t>
            </a:r>
          </a:p>
          <a:p>
            <a:endParaRPr lang="en-US" dirty="0" smtClean="0"/>
          </a:p>
          <a:p>
            <a:r>
              <a:rPr lang="en-US" dirty="0" smtClean="0"/>
              <a:t>Look for </a:t>
            </a:r>
            <a:r>
              <a:rPr lang="en-US" i="1" dirty="0" smtClean="0"/>
              <a:t>mismatch,</a:t>
            </a:r>
            <a:r>
              <a:rPr lang="en-US" dirty="0" smtClean="0"/>
              <a:t> look for </a:t>
            </a:r>
            <a:r>
              <a:rPr lang="en-US" i="1" dirty="0" smtClean="0"/>
              <a:t>inconsistencies</a:t>
            </a:r>
          </a:p>
          <a:p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Hot Buttons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Their power comes from their ability to make you  react.</a:t>
            </a:r>
          </a:p>
          <a:p>
            <a:endParaRPr lang="en-US" dirty="0" smtClean="0"/>
          </a:p>
          <a:p>
            <a:r>
              <a:rPr lang="en-US" dirty="0" smtClean="0"/>
              <a:t>Be in touch with your body</a:t>
            </a:r>
          </a:p>
          <a:p>
            <a:endParaRPr lang="en-US" dirty="0" smtClean="0"/>
          </a:p>
          <a:p>
            <a:r>
              <a:rPr lang="en-US" dirty="0" smtClean="0"/>
              <a:t>Criticism</a:t>
            </a:r>
          </a:p>
          <a:p>
            <a:r>
              <a:rPr lang="en-US" dirty="0" smtClean="0"/>
              <a:t>Guilt</a:t>
            </a:r>
          </a:p>
          <a:p>
            <a:r>
              <a:rPr lang="en-US" dirty="0" smtClean="0"/>
              <a:t>Confrontation</a:t>
            </a:r>
          </a:p>
          <a:p>
            <a:r>
              <a:rPr lang="en-US" dirty="0" smtClean="0"/>
              <a:t>Fear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 Time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Pause</a:t>
            </a:r>
          </a:p>
          <a:p>
            <a:endParaRPr lang="en-US" dirty="0" smtClean="0"/>
          </a:p>
          <a:p>
            <a:r>
              <a:rPr lang="en-US" dirty="0" smtClean="0"/>
              <a:t>Take a Break</a:t>
            </a:r>
          </a:p>
          <a:p>
            <a:endParaRPr lang="en-US" dirty="0" smtClean="0"/>
          </a:p>
          <a:p>
            <a:r>
              <a:rPr lang="en-US" dirty="0" smtClean="0"/>
              <a:t>Thomas Jefferson ‘When angry…”</a:t>
            </a:r>
          </a:p>
          <a:p>
            <a:endParaRPr lang="en-US" dirty="0" smtClean="0"/>
          </a:p>
          <a:p>
            <a:r>
              <a:rPr lang="en-US" dirty="0" smtClean="0"/>
              <a:t>Dealing with rage: Imagine the person is simply having a tantrum</a:t>
            </a:r>
          </a:p>
          <a:p>
            <a:r>
              <a:rPr lang="en-US" dirty="0" smtClean="0"/>
              <a:t>Don’t accept ownership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 Time (continued)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nothing</a:t>
            </a:r>
          </a:p>
          <a:p>
            <a:endParaRPr lang="en-US" dirty="0" smtClean="0"/>
          </a:p>
          <a:p>
            <a:r>
              <a:rPr lang="en-US" dirty="0" smtClean="0"/>
              <a:t>Rewind the tape</a:t>
            </a:r>
          </a:p>
          <a:p>
            <a:endParaRPr lang="en-US" dirty="0" smtClean="0"/>
          </a:p>
          <a:p>
            <a:r>
              <a:rPr lang="en-US" dirty="0" smtClean="0"/>
              <a:t>Take a time-out</a:t>
            </a:r>
          </a:p>
          <a:p>
            <a:endParaRPr lang="en-US" dirty="0" smtClean="0"/>
          </a:p>
          <a:p>
            <a:r>
              <a:rPr lang="en-US" dirty="0" smtClean="0"/>
              <a:t>Don’t make important decisions on the spot</a:t>
            </a:r>
          </a:p>
          <a:p>
            <a:endParaRPr lang="en-US" dirty="0" smtClean="0"/>
          </a:p>
          <a:p>
            <a:r>
              <a:rPr lang="en-US" dirty="0" smtClean="0"/>
              <a:t>Get what you want (don’t get mad or even).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Partners; Step to Their Side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Reasoning with unreceptive individuals </a:t>
            </a:r>
          </a:p>
          <a:p>
            <a:endParaRPr lang="en-US" dirty="0" smtClean="0"/>
          </a:p>
          <a:p>
            <a:r>
              <a:rPr lang="en-US" dirty="0" smtClean="0"/>
              <a:t>Disarm the other side</a:t>
            </a:r>
          </a:p>
          <a:p>
            <a:endParaRPr lang="en-US" dirty="0" smtClean="0"/>
          </a:p>
          <a:p>
            <a:r>
              <a:rPr lang="en-US" dirty="0" smtClean="0"/>
              <a:t>Going to the balcony </a:t>
            </a:r>
            <a:r>
              <a:rPr lang="en-US" dirty="0" err="1" smtClean="0"/>
              <a:t>viz</a:t>
            </a:r>
            <a:r>
              <a:rPr lang="en-US" dirty="0" smtClean="0"/>
              <a:t> Stepping to their side</a:t>
            </a:r>
          </a:p>
          <a:p>
            <a:endParaRPr lang="en-US" dirty="0" smtClean="0"/>
          </a:p>
          <a:p>
            <a:r>
              <a:rPr lang="en-US" dirty="0" smtClean="0"/>
              <a:t>Mental balance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the opposite of what they expect.</a:t>
            </a:r>
          </a:p>
          <a:p>
            <a:endParaRPr lang="en-US" dirty="0" smtClean="0"/>
          </a:p>
          <a:p>
            <a:r>
              <a:rPr lang="en-US" dirty="0" smtClean="0"/>
              <a:t>Stonewalling &gt; pressure</a:t>
            </a:r>
          </a:p>
          <a:p>
            <a:endParaRPr lang="en-US" dirty="0" smtClean="0"/>
          </a:p>
          <a:p>
            <a:r>
              <a:rPr lang="en-US" dirty="0" smtClean="0"/>
              <a:t>Attacking &gt; resisting or counterattacking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Listening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Acknowledging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Agreeing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Breakthrough Negotiation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Sailing analogy</a:t>
            </a:r>
          </a:p>
          <a:p>
            <a:endParaRPr lang="en-US" dirty="0"/>
          </a:p>
          <a:p>
            <a:r>
              <a:rPr lang="en-US" dirty="0" smtClean="0"/>
              <a:t>Indirect action – against your natural reactions</a:t>
            </a:r>
          </a:p>
          <a:p>
            <a:endParaRPr lang="en-US" dirty="0"/>
          </a:p>
          <a:p>
            <a:r>
              <a:rPr lang="en-US" dirty="0" smtClean="0"/>
              <a:t>Change the game</a:t>
            </a:r>
          </a:p>
          <a:p>
            <a:endParaRPr lang="en-US" dirty="0"/>
          </a:p>
          <a:p>
            <a:r>
              <a:rPr lang="en-US" dirty="0" smtClean="0"/>
              <a:t>Creativity is vital – the Camel parable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‘Actively’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Patience and self-discipline</a:t>
            </a:r>
          </a:p>
          <a:p>
            <a:endParaRPr lang="en-US" dirty="0" smtClean="0"/>
          </a:p>
          <a:p>
            <a:r>
              <a:rPr lang="en-US" dirty="0" smtClean="0"/>
              <a:t>It offers a ‘window’ into their mind</a:t>
            </a:r>
          </a:p>
          <a:p>
            <a:endParaRPr lang="en-US" dirty="0" smtClean="0"/>
          </a:p>
          <a:p>
            <a:r>
              <a:rPr lang="en-US" dirty="0" smtClean="0"/>
              <a:t>Angry people want to voice their frustrations.</a:t>
            </a:r>
          </a:p>
          <a:p>
            <a:endParaRPr lang="en-US" dirty="0" smtClean="0"/>
          </a:p>
          <a:p>
            <a:r>
              <a:rPr lang="en-US" dirty="0" smtClean="0"/>
              <a:t>‘Spouting  off’ &gt; more balance &gt; openness to problem-solving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 and Corrections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side wants to be </a:t>
            </a:r>
            <a:r>
              <a:rPr lang="en-US" i="1" dirty="0" smtClean="0"/>
              <a:t>listened to </a:t>
            </a:r>
            <a:r>
              <a:rPr lang="en-US" dirty="0" smtClean="0"/>
              <a:t>and </a:t>
            </a:r>
            <a:r>
              <a:rPr lang="en-US" i="1" dirty="0" smtClean="0"/>
              <a:t>heard.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Sum up what you understand the other side has said.</a:t>
            </a:r>
          </a:p>
          <a:p>
            <a:endParaRPr lang="en-US" dirty="0" smtClean="0"/>
          </a:p>
          <a:p>
            <a:r>
              <a:rPr lang="en-US" dirty="0" smtClean="0"/>
              <a:t>Satisfaction for the other side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Acknowledge their point(s).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Listen &gt; acknowledge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Acknowledging is not necessarily agreeing!</a:t>
            </a:r>
          </a:p>
          <a:p>
            <a:endParaRPr lang="en-US" dirty="0" smtClean="0"/>
          </a:p>
          <a:p>
            <a:r>
              <a:rPr lang="en-US" dirty="0" smtClean="0"/>
              <a:t>Acknowledge the validity of their perspective &gt; neutralize the emotional charge.</a:t>
            </a:r>
          </a:p>
          <a:p>
            <a:r>
              <a:rPr lang="en-US" dirty="0" smtClean="0"/>
              <a:t>Former US Defense Secretary McNamara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 (cont.)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Acknowledge their feelings.</a:t>
            </a:r>
          </a:p>
          <a:p>
            <a:endParaRPr lang="en-US" dirty="0" smtClean="0"/>
          </a:p>
          <a:p>
            <a:r>
              <a:rPr lang="en-US" dirty="0" smtClean="0"/>
              <a:t>Don’t ignore emotions: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Stonewalling &gt; fear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Attacking &gt; anger, frustration, resentment, distrust</a:t>
            </a:r>
          </a:p>
          <a:p>
            <a:pPr>
              <a:buNone/>
            </a:pPr>
            <a:r>
              <a:rPr lang="en-US" dirty="0" smtClean="0"/>
              <a:t>* Be sincere.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Apologize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*Apologies are acknowledgements.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Columbia law professor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power of apology: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‘I am really sorry for this mess.’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‘I apologize if my decision  effected you unfavorably.’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 – Don’t Concede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&gt; acknowledge &gt; agree</a:t>
            </a:r>
          </a:p>
          <a:p>
            <a:endParaRPr lang="en-US" dirty="0" smtClean="0"/>
          </a:p>
          <a:p>
            <a:r>
              <a:rPr lang="en-US" dirty="0" smtClean="0"/>
              <a:t>Agree whenever possible.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 common ground.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Example: the US Senator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Humor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Humor breaks ice.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Charity worker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Think of a ‘yes’ as being a point or a vote in your favor.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 ‘yeses’ and collect ‘yeses’.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Acknowledgement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Anwar Sadat, Arab-Israeli relations (1977)</a:t>
            </a:r>
          </a:p>
          <a:p>
            <a:endParaRPr lang="en-US" dirty="0" smtClean="0"/>
          </a:p>
          <a:p>
            <a:r>
              <a:rPr lang="en-US" i="1" dirty="0" smtClean="0"/>
              <a:t>Cognitive dissonance  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Acknowledging them does not mean supporting their behavior!</a:t>
            </a:r>
          </a:p>
          <a:p>
            <a:endParaRPr lang="en-US" dirty="0" smtClean="0"/>
          </a:p>
          <a:p>
            <a:r>
              <a:rPr lang="en-US" dirty="0" smtClean="0"/>
              <a:t>Authority and competence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Tactics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Ego stroking</a:t>
            </a:r>
          </a:p>
          <a:p>
            <a:endParaRPr lang="en-US" dirty="0" smtClean="0"/>
          </a:p>
          <a:p>
            <a:r>
              <a:rPr lang="en-US" dirty="0" smtClean="0"/>
              <a:t>Relationship building</a:t>
            </a:r>
          </a:p>
          <a:p>
            <a:endParaRPr lang="en-US" dirty="0" smtClean="0"/>
          </a:p>
          <a:p>
            <a:r>
              <a:rPr lang="en-US" dirty="0" smtClean="0"/>
              <a:t>Express your views – don’t provoke.</a:t>
            </a:r>
          </a:p>
          <a:p>
            <a:endParaRPr lang="en-US" dirty="0" smtClean="0"/>
          </a:p>
          <a:p>
            <a:r>
              <a:rPr lang="en-US" dirty="0" smtClean="0"/>
              <a:t>Change your mindset; </a:t>
            </a:r>
            <a:r>
              <a:rPr lang="en-US" i="1" dirty="0" smtClean="0"/>
              <a:t>either/or &gt; both/and.</a:t>
            </a:r>
          </a:p>
          <a:p>
            <a:r>
              <a:rPr lang="en-US" dirty="0" smtClean="0"/>
              <a:t>Don’t say ‘but’…(irritators)</a:t>
            </a:r>
          </a:p>
          <a:p>
            <a:r>
              <a:rPr lang="en-US" dirty="0" smtClean="0"/>
              <a:t>‘I’ statements </a:t>
            </a:r>
            <a:r>
              <a:rPr lang="en-US" dirty="0" err="1" smtClean="0"/>
              <a:t>viz</a:t>
            </a:r>
            <a:r>
              <a:rPr lang="en-US" dirty="0" smtClean="0"/>
              <a:t> ‘you’ statements.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Control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Acknowledgement defuses hostility, anger, resentment, distrust, etc.</a:t>
            </a:r>
          </a:p>
          <a:p>
            <a:endParaRPr lang="en-US" dirty="0" smtClean="0"/>
          </a:p>
          <a:p>
            <a:r>
              <a:rPr lang="en-US" dirty="0" smtClean="0"/>
              <a:t>Listen &gt; acknowledge &gt; agree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Their point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Their emotions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Them </a:t>
            </a:r>
            <a:r>
              <a:rPr lang="en-US" smtClean="0"/>
              <a:t>as people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None/>
            </a:pPr>
            <a:r>
              <a:rPr lang="en-US" dirty="0" smtClean="0"/>
              <a:t>*Step to their side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is important</a:t>
            </a:r>
          </a:p>
          <a:p>
            <a:endParaRPr lang="en-US" dirty="0"/>
          </a:p>
          <a:p>
            <a:r>
              <a:rPr lang="en-US" dirty="0" smtClean="0"/>
              <a:t>Steps 1 ‘Don’t React’ and 2 ‘Step to Their Side’ (atmosphere) </a:t>
            </a:r>
            <a:endParaRPr lang="en-US" dirty="0"/>
          </a:p>
          <a:p>
            <a:r>
              <a:rPr lang="en-US" dirty="0" smtClean="0"/>
              <a:t>Step 3 ‘Reframe’ (uncovers issues)</a:t>
            </a:r>
          </a:p>
          <a:p>
            <a:r>
              <a:rPr lang="en-US" dirty="0" smtClean="0"/>
              <a:t>Step 4 ‘Build them a Golden Bridge’ (channeling) </a:t>
            </a:r>
          </a:p>
          <a:p>
            <a:r>
              <a:rPr lang="en-US" dirty="0" smtClean="0"/>
              <a:t>Step 5 ‘Use Power to Educate” (Demonstrate the need for cooperation)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Reframe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game from </a:t>
            </a:r>
            <a:r>
              <a:rPr lang="en-US" i="1" dirty="0" smtClean="0"/>
              <a:t>positions</a:t>
            </a:r>
            <a:r>
              <a:rPr lang="en-US" dirty="0" smtClean="0"/>
              <a:t> to </a:t>
            </a:r>
            <a:r>
              <a:rPr lang="en-US" i="1" dirty="0" smtClean="0"/>
              <a:t>interests.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Ask ‘why?’ </a:t>
            </a:r>
          </a:p>
          <a:p>
            <a:endParaRPr lang="en-US" dirty="0" smtClean="0"/>
          </a:p>
          <a:p>
            <a:r>
              <a:rPr lang="en-US" dirty="0" smtClean="0"/>
              <a:t>Why do you want that?</a:t>
            </a:r>
          </a:p>
          <a:p>
            <a:endParaRPr lang="en-US" dirty="0" smtClean="0"/>
          </a:p>
          <a:p>
            <a:r>
              <a:rPr lang="en-US" dirty="0" smtClean="0"/>
              <a:t>Example: Gromyko and Biden (1979)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Problem-solving Questions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them about the problem.</a:t>
            </a:r>
          </a:p>
          <a:p>
            <a:endParaRPr lang="en-US" dirty="0" smtClean="0"/>
          </a:p>
          <a:p>
            <a:r>
              <a:rPr lang="en-US" dirty="0" smtClean="0"/>
              <a:t>Let the problem ‘teach them’.</a:t>
            </a:r>
          </a:p>
          <a:p>
            <a:endParaRPr lang="en-US" dirty="0" smtClean="0"/>
          </a:p>
          <a:p>
            <a:r>
              <a:rPr lang="en-US" dirty="0" smtClean="0"/>
              <a:t>Problem-solving questions: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Focuses attention on both sides’ interests;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 options for satisfying them; and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 standards of fairness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‘Why?’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that you want…?</a:t>
            </a:r>
          </a:p>
          <a:p>
            <a:endParaRPr lang="en-US" dirty="0" smtClean="0"/>
          </a:p>
          <a:p>
            <a:r>
              <a:rPr lang="en-US" dirty="0" smtClean="0"/>
              <a:t>What is the problem?</a:t>
            </a:r>
          </a:p>
          <a:p>
            <a:endParaRPr lang="en-US" dirty="0" smtClean="0"/>
          </a:p>
          <a:p>
            <a:r>
              <a:rPr lang="en-US" dirty="0" smtClean="0"/>
              <a:t>Help me to see why this is so important.</a:t>
            </a:r>
          </a:p>
          <a:p>
            <a:endParaRPr lang="en-US" dirty="0" smtClean="0"/>
          </a:p>
          <a:p>
            <a:r>
              <a:rPr lang="en-US" dirty="0" smtClean="0"/>
              <a:t>You seem to feel pretty strongly about this…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‘Why not?’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do it this way?</a:t>
            </a:r>
          </a:p>
          <a:p>
            <a:endParaRPr lang="en-US" dirty="0" smtClean="0"/>
          </a:p>
          <a:p>
            <a:r>
              <a:rPr lang="en-US" dirty="0" smtClean="0"/>
              <a:t>What would be wrong with the following approach?’</a:t>
            </a:r>
          </a:p>
          <a:p>
            <a:endParaRPr lang="en-US" dirty="0" smtClean="0"/>
          </a:p>
          <a:p>
            <a:r>
              <a:rPr lang="en-US" dirty="0" smtClean="0"/>
              <a:t>Correct me if I am wrong but…</a:t>
            </a:r>
          </a:p>
          <a:p>
            <a:endParaRPr lang="en-US" dirty="0" smtClean="0"/>
          </a:p>
          <a:p>
            <a:r>
              <a:rPr lang="en-US" dirty="0" smtClean="0"/>
              <a:t>Perhaps you view the situation like this…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‘What if…?’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ifs lead to </a:t>
            </a:r>
            <a:r>
              <a:rPr lang="en-US" i="1" dirty="0" smtClean="0"/>
              <a:t>options.</a:t>
            </a:r>
          </a:p>
          <a:p>
            <a:endParaRPr lang="en-US" i="1" dirty="0" smtClean="0"/>
          </a:p>
          <a:p>
            <a:r>
              <a:rPr lang="en-US" i="1" dirty="0" smtClean="0"/>
              <a:t>Options </a:t>
            </a:r>
            <a:r>
              <a:rPr lang="en-US" dirty="0" smtClean="0"/>
              <a:t>lead to </a:t>
            </a:r>
            <a:r>
              <a:rPr lang="en-US" i="1" dirty="0" smtClean="0"/>
              <a:t>proposals.</a:t>
            </a:r>
          </a:p>
          <a:p>
            <a:endParaRPr lang="en-US" i="1" dirty="0" smtClean="0"/>
          </a:p>
          <a:p>
            <a:r>
              <a:rPr lang="en-US" i="1" dirty="0" smtClean="0"/>
              <a:t>Proposals </a:t>
            </a:r>
            <a:r>
              <a:rPr lang="en-US" dirty="0" smtClean="0"/>
              <a:t>lead to </a:t>
            </a:r>
            <a:r>
              <a:rPr lang="en-US" i="1" dirty="0" smtClean="0"/>
              <a:t>agreements.</a:t>
            </a:r>
          </a:p>
          <a:p>
            <a:endParaRPr lang="en-US" i="1" dirty="0" smtClean="0"/>
          </a:p>
          <a:p>
            <a:r>
              <a:rPr lang="en-US" dirty="0" smtClean="0"/>
              <a:t>Example: Project fixed budget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for advice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the negotiation into a </a:t>
            </a:r>
            <a:r>
              <a:rPr lang="en-US" i="1" dirty="0" smtClean="0"/>
              <a:t>brainstorming session </a:t>
            </a:r>
            <a:r>
              <a:rPr lang="en-US" dirty="0" smtClean="0"/>
              <a:t>i.e., </a:t>
            </a:r>
            <a:r>
              <a:rPr lang="en-US" dirty="0" err="1" smtClean="0"/>
              <a:t>Gramyko</a:t>
            </a:r>
            <a:r>
              <a:rPr lang="en-US" dirty="0" smtClean="0"/>
              <a:t> and Biden</a:t>
            </a:r>
          </a:p>
          <a:p>
            <a:endParaRPr lang="en-US" dirty="0" smtClean="0"/>
          </a:p>
          <a:p>
            <a:r>
              <a:rPr lang="en-US" dirty="0" smtClean="0"/>
              <a:t>What would you suggest that I do?</a:t>
            </a:r>
          </a:p>
          <a:p>
            <a:endParaRPr lang="en-US" dirty="0" smtClean="0"/>
          </a:p>
          <a:p>
            <a:r>
              <a:rPr lang="en-US" dirty="0" smtClean="0"/>
              <a:t>What would you do if you were I?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*Through partnering, they take part ownership</a:t>
            </a:r>
            <a:endParaRPr lang="ar-S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Reframe Tactics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around ‘stone walls’: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Ignore</a:t>
            </a:r>
          </a:p>
          <a:p>
            <a:pPr marL="633222" indent="-514350">
              <a:buNone/>
            </a:pP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Reinterpret</a:t>
            </a:r>
          </a:p>
          <a:p>
            <a:pPr marL="633222" indent="-514350">
              <a:buNone/>
            </a:pP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Test</a:t>
            </a:r>
          </a:p>
          <a:p>
            <a:pPr marL="633222" indent="-514350">
              <a:buFont typeface="+mj-lt"/>
              <a:buAutoNum type="arabicPeriod"/>
            </a:pP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endParaRPr lang="ar-SA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Reframe Tactics (continued)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Deflecting attacks: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Ignore the attack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Reframe attack from </a:t>
            </a:r>
            <a:r>
              <a:rPr lang="en-US" i="1" dirty="0" smtClean="0"/>
              <a:t>you</a:t>
            </a:r>
            <a:r>
              <a:rPr lang="en-US" dirty="0" smtClean="0"/>
              <a:t> to </a:t>
            </a:r>
            <a:r>
              <a:rPr lang="en-US" i="1" dirty="0" smtClean="0"/>
              <a:t>problem.</a:t>
            </a:r>
          </a:p>
          <a:p>
            <a:pPr marL="633222" indent="-514350">
              <a:buFont typeface="+mj-lt"/>
              <a:buAutoNum type="arabicPeriod"/>
            </a:pPr>
            <a:endParaRPr lang="en-US" i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Reframe a </a:t>
            </a:r>
            <a:r>
              <a:rPr lang="en-US" i="1" dirty="0" smtClean="0"/>
              <a:t>personal</a:t>
            </a:r>
            <a:r>
              <a:rPr lang="en-US" dirty="0" smtClean="0"/>
              <a:t> attack as</a:t>
            </a:r>
            <a:r>
              <a:rPr lang="en-US" i="1" dirty="0" smtClean="0"/>
              <a:t> friendly </a:t>
            </a:r>
            <a:r>
              <a:rPr lang="en-US" dirty="0" smtClean="0"/>
              <a:t>i.e., Warlord and General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Reframe from </a:t>
            </a:r>
            <a:r>
              <a:rPr lang="en-US" i="1" dirty="0" smtClean="0"/>
              <a:t>past wrong </a:t>
            </a:r>
            <a:r>
              <a:rPr lang="en-US" dirty="0" smtClean="0"/>
              <a:t>to </a:t>
            </a:r>
            <a:r>
              <a:rPr lang="en-US" i="1" dirty="0" smtClean="0"/>
              <a:t>future remedy.</a:t>
            </a:r>
            <a:endParaRPr lang="en-US" dirty="0" smtClean="0"/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Problem-solving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your language.</a:t>
            </a:r>
          </a:p>
          <a:p>
            <a:endParaRPr lang="en-US" dirty="0" smtClean="0"/>
          </a:p>
          <a:p>
            <a:r>
              <a:rPr lang="en-US" dirty="0" smtClean="0"/>
              <a:t>Instead of ‘you’ and ‘I’…’we’</a:t>
            </a:r>
          </a:p>
          <a:p>
            <a:endParaRPr lang="en-US" dirty="0" smtClean="0"/>
          </a:p>
          <a:p>
            <a:r>
              <a:rPr lang="en-US" b="1" dirty="0" smtClean="0"/>
              <a:t>The ‘</a:t>
            </a:r>
            <a:r>
              <a:rPr lang="en-US" b="1" i="1" dirty="0" smtClean="0"/>
              <a:t>Turning Point’ </a:t>
            </a:r>
            <a:r>
              <a:rPr lang="en-US" b="1" dirty="0" smtClean="0"/>
              <a:t>comes when you </a:t>
            </a:r>
            <a:r>
              <a:rPr lang="en-US" b="1" i="1" dirty="0" smtClean="0"/>
              <a:t>change the game. </a:t>
            </a:r>
            <a:r>
              <a:rPr lang="en-US" i="1" dirty="0" smtClean="0"/>
              <a:t>Positional Bargaining &gt; Joint Problem-solving (Interests).</a:t>
            </a:r>
          </a:p>
          <a:p>
            <a:endParaRPr lang="en-US" i="1" dirty="0" smtClean="0"/>
          </a:p>
          <a:p>
            <a:r>
              <a:rPr lang="en-US" dirty="0" smtClean="0"/>
              <a:t>*</a:t>
            </a:r>
            <a:r>
              <a:rPr lang="en-US" i="1" dirty="0" smtClean="0"/>
              <a:t>Reframing </a:t>
            </a:r>
            <a:r>
              <a:rPr lang="en-US" dirty="0" smtClean="0"/>
              <a:t>= redirecting what the other side says against the </a:t>
            </a:r>
            <a:r>
              <a:rPr lang="en-US" i="1" dirty="0" smtClean="0"/>
              <a:t>problem.</a:t>
            </a:r>
            <a:endParaRPr lang="ar-S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Agreement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them a ‘Golden Bridge’.</a:t>
            </a:r>
          </a:p>
          <a:p>
            <a:endParaRPr lang="en-US" dirty="0" smtClean="0"/>
          </a:p>
          <a:p>
            <a:r>
              <a:rPr lang="en-US" dirty="0" smtClean="0"/>
              <a:t>Main obstacles to agreement: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Not their idea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Unmet interest(s)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Fear of losing face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Too much too fast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Prepare, prepare, prepare</a:t>
            </a:r>
          </a:p>
          <a:p>
            <a:r>
              <a:rPr lang="en-US" dirty="0" smtClean="0"/>
              <a:t>Lord </a:t>
            </a:r>
            <a:r>
              <a:rPr lang="en-US" dirty="0" err="1" smtClean="0"/>
              <a:t>Caradon</a:t>
            </a:r>
            <a:r>
              <a:rPr lang="en-US" dirty="0" smtClean="0"/>
              <a:t> ‘What is it that we want to leave the village tonight having achieved?’</a:t>
            </a:r>
          </a:p>
          <a:p>
            <a:r>
              <a:rPr lang="en-US" dirty="0" smtClean="0"/>
              <a:t>‘Have we achieve what we set out to achieve?’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Strategy &gt; prepare &gt; assess &gt; prepare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them a ‘Golden Bridge’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push them toward agreement.</a:t>
            </a:r>
          </a:p>
          <a:p>
            <a:endParaRPr lang="en-US" dirty="0" smtClean="0"/>
          </a:p>
          <a:p>
            <a:r>
              <a:rPr lang="en-US" dirty="0" smtClean="0"/>
              <a:t>Reframe a path from their position to a mutual solution.</a:t>
            </a:r>
          </a:p>
          <a:p>
            <a:endParaRPr lang="en-US" dirty="0" smtClean="0"/>
          </a:p>
          <a:p>
            <a:r>
              <a:rPr lang="en-US" dirty="0" smtClean="0"/>
              <a:t>Example: S. Spielberg</a:t>
            </a:r>
          </a:p>
          <a:p>
            <a:endParaRPr lang="en-US" dirty="0" smtClean="0"/>
          </a:p>
          <a:p>
            <a:r>
              <a:rPr lang="en-US" dirty="0" smtClean="0"/>
              <a:t>Mediate your own agreement; start from where they are (not where you are).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Involve the other side; ask for their ideas.</a:t>
            </a:r>
          </a:p>
          <a:p>
            <a:endParaRPr lang="en-US" dirty="0" smtClean="0"/>
          </a:p>
          <a:p>
            <a:r>
              <a:rPr lang="en-US" dirty="0" smtClean="0"/>
              <a:t>Ask for their constructive criticism.</a:t>
            </a:r>
          </a:p>
          <a:p>
            <a:endParaRPr lang="en-US" dirty="0" smtClean="0"/>
          </a:p>
          <a:p>
            <a:r>
              <a:rPr lang="en-US" dirty="0" smtClean="0"/>
              <a:t>Satisfy unmet interests; example: Campbell’s soup and restaurant chain.</a:t>
            </a:r>
          </a:p>
          <a:p>
            <a:endParaRPr lang="en-US" dirty="0" smtClean="0"/>
          </a:p>
          <a:p>
            <a:r>
              <a:rPr lang="en-US" dirty="0" smtClean="0"/>
              <a:t>Don’t assume a ‘fixed pie’; look for low-cost high-value trades.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them save face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Kennedy and Khrushchev</a:t>
            </a:r>
          </a:p>
          <a:p>
            <a:endParaRPr lang="en-US" dirty="0" smtClean="0"/>
          </a:p>
          <a:p>
            <a:r>
              <a:rPr lang="en-US" dirty="0" smtClean="0"/>
              <a:t>Help write their ‘victory speech’.</a:t>
            </a:r>
          </a:p>
          <a:p>
            <a:endParaRPr lang="en-US" dirty="0" smtClean="0"/>
          </a:p>
          <a:p>
            <a:r>
              <a:rPr lang="en-US" dirty="0" smtClean="0"/>
              <a:t>Go slow – to go fast.</a:t>
            </a:r>
          </a:p>
          <a:p>
            <a:endParaRPr lang="en-US" dirty="0" smtClean="0"/>
          </a:p>
          <a:p>
            <a:r>
              <a:rPr lang="en-US" dirty="0" smtClean="0"/>
              <a:t>Build them a ‘Golden Bridge’ from their position to a mutual agreement.</a:t>
            </a:r>
            <a:endParaRPr lang="ar-SA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Power to Educate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power to make it easier for them to say </a:t>
            </a:r>
            <a:r>
              <a:rPr lang="en-US" i="1" dirty="0" smtClean="0"/>
              <a:t>yes</a:t>
            </a:r>
            <a:r>
              <a:rPr lang="en-US" dirty="0" smtClean="0"/>
              <a:t>. Whilst at the same time, making it difficult for them to say </a:t>
            </a:r>
            <a:r>
              <a:rPr lang="en-US" i="1" dirty="0" smtClean="0"/>
              <a:t>no.</a:t>
            </a:r>
          </a:p>
          <a:p>
            <a:endParaRPr lang="en-US" i="1" dirty="0" smtClean="0"/>
          </a:p>
          <a:p>
            <a:r>
              <a:rPr lang="en-US" dirty="0" smtClean="0"/>
              <a:t>No agreement at this point is usually because they believe their BATNA is superior to your Golden Bridge.</a:t>
            </a:r>
            <a:endParaRPr lang="ar-SA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 them know the consequences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will happen if we don’t agree?</a:t>
            </a:r>
          </a:p>
          <a:p>
            <a:endParaRPr lang="en-US" dirty="0" smtClean="0"/>
          </a:p>
          <a:p>
            <a:r>
              <a:rPr lang="en-US" dirty="0" smtClean="0"/>
              <a:t>What do you think I will do?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will you do?</a:t>
            </a:r>
            <a:endParaRPr lang="ar-SA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(continued)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your BATNA. Example:</a:t>
            </a:r>
          </a:p>
          <a:p>
            <a:pPr>
              <a:buNone/>
            </a:pPr>
            <a:r>
              <a:rPr lang="en-US" dirty="0" smtClean="0"/>
              <a:t> Strikes in Japan</a:t>
            </a:r>
          </a:p>
          <a:p>
            <a:endParaRPr lang="en-US" dirty="0" smtClean="0"/>
          </a:p>
          <a:p>
            <a:r>
              <a:rPr lang="en-US" dirty="0" smtClean="0"/>
              <a:t>The power of a third party</a:t>
            </a:r>
          </a:p>
          <a:p>
            <a:endParaRPr lang="en-US" dirty="0" smtClean="0"/>
          </a:p>
          <a:p>
            <a:r>
              <a:rPr lang="en-US" dirty="0" smtClean="0"/>
              <a:t>Remind the other side of the Golden Bridge; give them a way out &gt; back off &gt; let them choose.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5 steps to Breakthrough Negotiating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Don’t React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Step to Their Side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Reframe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Build Them a ‘Golden Bridge’.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Use Power to Educate (not escalate)  </a:t>
            </a:r>
            <a:endParaRPr lang="ar-SA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is Saddam’s position?</a:t>
            </a:r>
          </a:p>
          <a:p>
            <a:pPr>
              <a:buNone/>
            </a:pPr>
            <a:r>
              <a:rPr lang="en-US" dirty="0" smtClean="0"/>
              <a:t>What is the Kuwaiti position?</a:t>
            </a:r>
          </a:p>
          <a:p>
            <a:pPr>
              <a:buNone/>
            </a:pPr>
            <a:r>
              <a:rPr lang="en-US" dirty="0" smtClean="0"/>
              <a:t>What are Saddam’s interests?</a:t>
            </a:r>
          </a:p>
          <a:p>
            <a:pPr>
              <a:buNone/>
            </a:pPr>
            <a:r>
              <a:rPr lang="en-US" dirty="0" smtClean="0"/>
              <a:t>What are the Kuwaiti interests?</a:t>
            </a:r>
          </a:p>
          <a:p>
            <a:pPr>
              <a:buNone/>
            </a:pPr>
            <a:r>
              <a:rPr lang="en-US" dirty="0" smtClean="0"/>
              <a:t>What is Saddam’s BATNA?</a:t>
            </a:r>
          </a:p>
          <a:p>
            <a:pPr>
              <a:buNone/>
            </a:pPr>
            <a:r>
              <a:rPr lang="en-US" dirty="0" smtClean="0"/>
              <a:t>What is the Kuwaiti’s BATNA?</a:t>
            </a:r>
          </a:p>
          <a:p>
            <a:pPr>
              <a:buNone/>
            </a:pPr>
            <a:r>
              <a:rPr lang="en-US" dirty="0" smtClean="0"/>
              <a:t>How realistic is Saddam’s perspective of the situation?</a:t>
            </a:r>
          </a:p>
          <a:p>
            <a:pPr>
              <a:buNone/>
            </a:pPr>
            <a:r>
              <a:rPr lang="en-US" dirty="0" smtClean="0"/>
              <a:t>What do you think about Saddam’s decision not to accept the concessions?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TIME and how it is viewed in the Gulf vs. the US</a:t>
            </a:r>
          </a:p>
          <a:p>
            <a:endParaRPr lang="en-US" dirty="0" smtClean="0"/>
          </a:p>
          <a:p>
            <a:r>
              <a:rPr lang="en-US" dirty="0" smtClean="0"/>
              <a:t>Relationships and trust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Hierarchy and where you fit into ‘the big picture’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Positions vs. interests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Interests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Negotiation is the result of conflict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Your position is what you want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Your interests are the reasons behind your position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your interests! </a:t>
            </a:r>
          </a:p>
          <a:p>
            <a:endParaRPr lang="en-US" dirty="0" smtClean="0"/>
          </a:p>
          <a:p>
            <a:r>
              <a:rPr lang="en-US" dirty="0" smtClean="0"/>
              <a:t>If you don’t know what is important to you, it won’t be satisfied by others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Rank-order your interests.</a:t>
            </a:r>
          </a:p>
          <a:p>
            <a:endParaRPr lang="en-US" dirty="0" smtClean="0"/>
          </a:p>
          <a:p>
            <a:r>
              <a:rPr lang="en-US" dirty="0" smtClean="0"/>
              <a:t>Try to know </a:t>
            </a:r>
            <a:r>
              <a:rPr lang="en-US" i="1" dirty="0" smtClean="0"/>
              <a:t>their</a:t>
            </a:r>
            <a:r>
              <a:rPr lang="en-US" dirty="0" smtClean="0"/>
              <a:t> interests.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Power of Perception:</a:t>
            </a:r>
          </a:p>
          <a:p>
            <a:r>
              <a:rPr lang="en-US" dirty="0" smtClean="0"/>
              <a:t>‘</a:t>
            </a:r>
            <a:r>
              <a:rPr lang="en-US" i="1" dirty="0" smtClean="0"/>
              <a:t>Unless you understand the other side’s perspectives, you will never be very good at making deals or settling disputes.’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Of critical importance: ‘</a:t>
            </a:r>
            <a:r>
              <a:rPr lang="en-US" i="1" dirty="0" smtClean="0"/>
              <a:t>Put yourself in the other side’s shoes.’</a:t>
            </a:r>
          </a:p>
          <a:p>
            <a:r>
              <a:rPr lang="en-US" dirty="0" smtClean="0"/>
              <a:t>Find out as much as you can about the other side’s personality, current situation,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1355</TotalTime>
  <Words>1904</Words>
  <Application>Microsoft Office PowerPoint</Application>
  <PresentationFormat>On-screen Show (4:3)</PresentationFormat>
  <Paragraphs>467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Module</vt:lpstr>
      <vt:lpstr>Villanova Program: Negotiation and the Gulf</vt:lpstr>
      <vt:lpstr>Barriers to Negotiation</vt:lpstr>
      <vt:lpstr>Breakthrough Negotiation Strategy</vt:lpstr>
      <vt:lpstr>Sequence of Steps</vt:lpstr>
      <vt:lpstr>Preparation</vt:lpstr>
      <vt:lpstr>Preparation</vt:lpstr>
      <vt:lpstr>Interests</vt:lpstr>
      <vt:lpstr>Interests (continued)</vt:lpstr>
      <vt:lpstr>Perceptions</vt:lpstr>
      <vt:lpstr>Options</vt:lpstr>
      <vt:lpstr>Use a Yardstick</vt:lpstr>
      <vt:lpstr>Alternatives</vt:lpstr>
      <vt:lpstr>Identifying Your BATNA</vt:lpstr>
      <vt:lpstr>Proposals</vt:lpstr>
      <vt:lpstr>Proposals (continued)</vt:lpstr>
      <vt:lpstr>Don’t React; Go to the Balcony</vt:lpstr>
      <vt:lpstr>Reaction 1: Striking Back</vt:lpstr>
      <vt:lpstr>Giving In</vt:lpstr>
      <vt:lpstr>Giving In (continued)</vt:lpstr>
      <vt:lpstr>Breaking Off</vt:lpstr>
      <vt:lpstr>The Dangers of Reacting</vt:lpstr>
      <vt:lpstr>Go to the Balcony</vt:lpstr>
      <vt:lpstr>Call Their Tactic</vt:lpstr>
      <vt:lpstr>Neutralize the Tactic</vt:lpstr>
      <vt:lpstr>Know Your Hot Buttons</vt:lpstr>
      <vt:lpstr>Buy Time</vt:lpstr>
      <vt:lpstr>Buy Time (continued)</vt:lpstr>
      <vt:lpstr>Partners; Step to Their Side</vt:lpstr>
      <vt:lpstr>Surprise!</vt:lpstr>
      <vt:lpstr>Listen ‘Actively’</vt:lpstr>
      <vt:lpstr>Paraphrasing and Corrections</vt:lpstr>
      <vt:lpstr>Acknowledge</vt:lpstr>
      <vt:lpstr>Acknowledge (cont.)</vt:lpstr>
      <vt:lpstr>Apologize</vt:lpstr>
      <vt:lpstr>Agree – Don’t Concede  </vt:lpstr>
      <vt:lpstr>Humor</vt:lpstr>
      <vt:lpstr>Direct Acknowledgement</vt:lpstr>
      <vt:lpstr>More Tactics</vt:lpstr>
      <vt:lpstr>Climate Control</vt:lpstr>
      <vt:lpstr>Reframe</vt:lpstr>
      <vt:lpstr>Problem-solving Questions</vt:lpstr>
      <vt:lpstr>Ask ‘Why?’</vt:lpstr>
      <vt:lpstr>Ask ‘Why not?’</vt:lpstr>
      <vt:lpstr>Ask ‘What if…?’</vt:lpstr>
      <vt:lpstr>Ask for advice</vt:lpstr>
      <vt:lpstr>Reframe Tactics</vt:lpstr>
      <vt:lpstr>Reframe Tactics (continued)</vt:lpstr>
      <vt:lpstr>Joint Problem-solving</vt:lpstr>
      <vt:lpstr>Reaching Agreement</vt:lpstr>
      <vt:lpstr>Build them a ‘Golden Bridge’</vt:lpstr>
      <vt:lpstr>Tactics</vt:lpstr>
      <vt:lpstr>Help them save face</vt:lpstr>
      <vt:lpstr>Use Power to Educate</vt:lpstr>
      <vt:lpstr>Let them know the consequences</vt:lpstr>
      <vt:lpstr>Consequences (continued)</vt:lpstr>
      <vt:lpstr>The 5 steps to Breakthrough Negotiating</vt:lpstr>
      <vt:lpstr>Group Activity</vt:lpstr>
    </vt:vector>
  </TitlesOfParts>
  <Company>IMT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1</dc:title>
  <dc:creator>itdiv</dc:creator>
  <cp:lastModifiedBy>student</cp:lastModifiedBy>
  <cp:revision>136</cp:revision>
  <dcterms:created xsi:type="dcterms:W3CDTF">2011-12-22T11:28:30Z</dcterms:created>
  <dcterms:modified xsi:type="dcterms:W3CDTF">2012-01-05T05:07:59Z</dcterms:modified>
</cp:coreProperties>
</file>